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9"/>
  </p:notesMasterIdLst>
  <p:sldIdLst>
    <p:sldId id="256" r:id="rId2"/>
    <p:sldId id="301" r:id="rId3"/>
    <p:sldId id="269" r:id="rId4"/>
    <p:sldId id="270" r:id="rId5"/>
    <p:sldId id="271" r:id="rId6"/>
    <p:sldId id="282" r:id="rId7"/>
    <p:sldId id="297" r:id="rId8"/>
    <p:sldId id="283" r:id="rId9"/>
    <p:sldId id="284" r:id="rId10"/>
    <p:sldId id="290" r:id="rId11"/>
    <p:sldId id="292" r:id="rId12"/>
    <p:sldId id="273" r:id="rId13"/>
    <p:sldId id="258" r:id="rId14"/>
    <p:sldId id="266" r:id="rId15"/>
    <p:sldId id="277" r:id="rId16"/>
    <p:sldId id="268" r:id="rId17"/>
    <p:sldId id="286" r:id="rId18"/>
    <p:sldId id="293" r:id="rId19"/>
    <p:sldId id="287" r:id="rId20"/>
    <p:sldId id="298" r:id="rId21"/>
    <p:sldId id="296" r:id="rId22"/>
    <p:sldId id="281" r:id="rId23"/>
    <p:sldId id="279" r:id="rId24"/>
    <p:sldId id="280" r:id="rId25"/>
    <p:sldId id="263" r:id="rId26"/>
    <p:sldId id="264" r:id="rId27"/>
    <p:sldId id="299"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B17A74-8722-47BC-A725-CEF927946F1E}" type="datetimeFigureOut">
              <a:rPr lang="en-GB" smtClean="0"/>
              <a:t>10/06/2015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187931-1FC8-4EC5-88B8-47B202CE89AF}" type="slidenum">
              <a:rPr lang="en-GB" smtClean="0"/>
              <a:t>‹#›</a:t>
            </a:fld>
            <a:endParaRPr lang="en-GB"/>
          </a:p>
        </p:txBody>
      </p:sp>
    </p:spTree>
    <p:extLst>
      <p:ext uri="{BB962C8B-B14F-4D97-AF65-F5344CB8AC3E}">
        <p14:creationId xmlns:p14="http://schemas.microsoft.com/office/powerpoint/2010/main" val="4001066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What is the memorandum</a:t>
            </a:r>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5</a:t>
            </a:fld>
            <a:endParaRPr lang="en-GB"/>
          </a:p>
        </p:txBody>
      </p:sp>
    </p:spTree>
    <p:extLst>
      <p:ext uri="{BB962C8B-B14F-4D97-AF65-F5344CB8AC3E}">
        <p14:creationId xmlns:p14="http://schemas.microsoft.com/office/powerpoint/2010/main" val="26974741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For example, people with long-term conditions like asthma or heart conditions will be treated by specialists in the community as much as possible – only going to hospital when necessary.</a:t>
            </a:r>
          </a:p>
          <a:p>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For example, people with long-term conditions like asthma or heart conditions will be treated by specialists in the community as much as possible – only going to hospital when necessary.</a:t>
            </a:r>
          </a:p>
          <a:p>
            <a:endParaRPr lang="en-GB" dirty="0" smtClean="0"/>
          </a:p>
          <a:p>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8</a:t>
            </a:fld>
            <a:endParaRPr lang="en-GB"/>
          </a:p>
        </p:txBody>
      </p:sp>
    </p:spTree>
    <p:extLst>
      <p:ext uri="{BB962C8B-B14F-4D97-AF65-F5344CB8AC3E}">
        <p14:creationId xmlns:p14="http://schemas.microsoft.com/office/powerpoint/2010/main" val="23349565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Seven day access to primary care – lead Rob Bellingham, Director of Commissioning for the Greater Manchester Area Team of NHS England and Public Health campaign – lead Steve Pleasant, Chief Executive/ Lead Chief for Health, Tameside MBC / AGMA  health and social care devolution team</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This builds on the successful track record of </a:t>
            </a:r>
            <a:r>
              <a:rPr lang="en-GB" sz="1200" kern="1200" dirty="0" err="1" smtClean="0">
                <a:solidFill>
                  <a:schemeClr val="tx1"/>
                </a:solidFill>
                <a:effectLst/>
                <a:latin typeface="+mn-lt"/>
                <a:ea typeface="+mn-ea"/>
                <a:cs typeface="+mn-cs"/>
              </a:rPr>
              <a:t>increaing</a:t>
            </a:r>
            <a:r>
              <a:rPr lang="en-GB" sz="1200" kern="1200" dirty="0" smtClean="0">
                <a:solidFill>
                  <a:schemeClr val="tx1"/>
                </a:solidFill>
                <a:effectLst/>
                <a:latin typeface="+mn-lt"/>
                <a:ea typeface="+mn-ea"/>
                <a:cs typeface="+mn-cs"/>
              </a:rPr>
              <a:t> access to primary care through Wave 1 of the Prime Minister’s Challenge Fund (PMCF) in Bury, the GM Primary Care Demonstrator programme and the successful Wave 2 PCMF bids in the City of Manchester and Wigan.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The greatest and fastest possible health improvement will not just come from integration but also from prevention. This will develop a programme engaging the whole system to deliver increased participation in physical activity and sport. It will be a partnership between Public Health England,  GMCA, GM CCGs and other bodies such as </a:t>
            </a:r>
            <a:r>
              <a:rPr lang="en-GB" sz="1200" kern="1200" dirty="0" err="1" smtClean="0">
                <a:solidFill>
                  <a:schemeClr val="tx1"/>
                </a:solidFill>
                <a:effectLst/>
                <a:latin typeface="+mn-lt"/>
                <a:ea typeface="+mn-ea"/>
                <a:cs typeface="+mn-cs"/>
              </a:rPr>
              <a:t>GreaterSport</a:t>
            </a:r>
            <a:r>
              <a:rPr lang="en-GB" sz="1200" kern="1200" dirty="0" smtClean="0">
                <a:solidFill>
                  <a:schemeClr val="tx1"/>
                </a:solidFill>
                <a:effectLst/>
                <a:latin typeface="+mn-lt"/>
                <a:ea typeface="+mn-ea"/>
                <a:cs typeface="+mn-cs"/>
              </a:rPr>
              <a:t>, Transport for Greater Manchester and leisure providers, amongst others.</a:t>
            </a:r>
            <a:br>
              <a:rPr lang="en-GB" sz="1200"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Academic Health Science System (AHSS) – lead Sir Michael </a:t>
            </a:r>
            <a:r>
              <a:rPr lang="en-GB" sz="1200" b="1" kern="1200" dirty="0" err="1" smtClean="0">
                <a:solidFill>
                  <a:schemeClr val="tx1"/>
                </a:solidFill>
                <a:effectLst/>
                <a:latin typeface="+mn-lt"/>
                <a:ea typeface="+mn-ea"/>
                <a:cs typeface="+mn-cs"/>
              </a:rPr>
              <a:t>Deegan</a:t>
            </a:r>
            <a:r>
              <a:rPr lang="en-GB" sz="1200" b="1" kern="1200" dirty="0" smtClean="0">
                <a:solidFill>
                  <a:schemeClr val="tx1"/>
                </a:solidFill>
                <a:effectLst/>
                <a:latin typeface="+mn-lt"/>
                <a:ea typeface="+mn-ea"/>
                <a:cs typeface="+mn-cs"/>
              </a:rPr>
              <a:t>, Chief Executive, Central Manchester University Hospitals NHS Foundation Trust  </a:t>
            </a:r>
            <a:r>
              <a:rPr lang="en-GB" sz="1200" kern="1200" dirty="0" smtClean="0">
                <a:solidFill>
                  <a:schemeClr val="tx1"/>
                </a:solidFill>
                <a:effectLst/>
                <a:latin typeface="+mn-lt"/>
                <a:ea typeface="+mn-ea"/>
                <a:cs typeface="+mn-cs"/>
              </a:rPr>
              <a:t>This will align the work of Manchester Academic Health Science Centre (MAHSC), Greater Manchester Academic Health Science Network (GMAHSN) and Local Clinical Research Network (LCRN) into an integrated system that will lead the country. </a:t>
            </a:r>
          </a:p>
          <a:p>
            <a:r>
              <a:rPr lang="en-GB" sz="1200" b="1" kern="1200" dirty="0" smtClean="0">
                <a:solidFill>
                  <a:schemeClr val="tx1"/>
                </a:solidFill>
                <a:effectLst/>
                <a:latin typeface="+mn-lt"/>
                <a:ea typeface="+mn-ea"/>
                <a:cs typeface="+mn-cs"/>
              </a:rPr>
              <a:t>Healthier Together decision – lead Ian Williamson, Chief Officer of Central Manchester CCG </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All Greater Manchester CCGs will reach a decision on the recommended configuration of the Healthier Together single service model across urgent and emergency care, acute medicine and general surgery.</a:t>
            </a:r>
          </a:p>
          <a:p>
            <a:r>
              <a:rPr lang="en-GB" sz="1200" b="1" kern="1200" dirty="0" smtClean="0">
                <a:solidFill>
                  <a:schemeClr val="tx1"/>
                </a:solidFill>
                <a:effectLst/>
                <a:latin typeface="+mn-lt"/>
                <a:ea typeface="+mn-ea"/>
                <a:cs typeface="+mn-cs"/>
              </a:rPr>
              <a:t>Dementia Pilot – lead Sir David Dalton, Chief Executive, Salford Royal NHS Foundation Trust </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Salford will pilot a </a:t>
            </a:r>
            <a:r>
              <a:rPr lang="en-GB" sz="1200" kern="1200" dirty="0" err="1" smtClean="0">
                <a:solidFill>
                  <a:schemeClr val="tx1"/>
                </a:solidFill>
                <a:effectLst/>
                <a:latin typeface="+mn-lt"/>
                <a:ea typeface="+mn-ea"/>
                <a:cs typeface="+mn-cs"/>
              </a:rPr>
              <a:t>a</a:t>
            </a:r>
            <a:r>
              <a:rPr lang="en-GB" sz="1200" kern="1200" dirty="0" smtClean="0">
                <a:solidFill>
                  <a:schemeClr val="tx1"/>
                </a:solidFill>
                <a:effectLst/>
                <a:latin typeface="+mn-lt"/>
                <a:ea typeface="+mn-ea"/>
                <a:cs typeface="+mn-cs"/>
              </a:rPr>
              <a:t> programme for people living with dementia, supporting the development of integrated services to improve the quality of care they receive. There will be the opportunity to use technology in </a:t>
            </a:r>
            <a:r>
              <a:rPr lang="en-GB" sz="1200" kern="1200" dirty="0" err="1" smtClean="0">
                <a:solidFill>
                  <a:schemeClr val="tx1"/>
                </a:solidFill>
                <a:effectLst/>
                <a:latin typeface="+mn-lt"/>
                <a:ea typeface="+mn-ea"/>
                <a:cs typeface="+mn-cs"/>
              </a:rPr>
              <a:t>MediaCity</a:t>
            </a:r>
            <a:r>
              <a:rPr lang="en-GB" sz="1200" kern="1200" dirty="0" smtClean="0">
                <a:solidFill>
                  <a:schemeClr val="tx1"/>
                </a:solidFill>
                <a:effectLst/>
                <a:latin typeface="+mn-lt"/>
                <a:ea typeface="+mn-ea"/>
                <a:cs typeface="+mn-cs"/>
              </a:rPr>
              <a:t> and digital advances to support patients to remain at home and be discharged safely from hospital when they do need treatment.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 </a:t>
            </a:r>
            <a:br>
              <a:rPr lang="en-GB" sz="1200"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Mental Health and Work – lead Warren </a:t>
            </a:r>
            <a:r>
              <a:rPr lang="en-GB" sz="1200" b="1" kern="1200" dirty="0" err="1" smtClean="0">
                <a:solidFill>
                  <a:schemeClr val="tx1"/>
                </a:solidFill>
                <a:effectLst/>
                <a:latin typeface="+mn-lt"/>
                <a:ea typeface="+mn-ea"/>
                <a:cs typeface="+mn-cs"/>
              </a:rPr>
              <a:t>Heppolette</a:t>
            </a:r>
            <a:r>
              <a:rPr lang="en-GB" sz="1200" b="1" kern="1200" dirty="0" smtClean="0">
                <a:solidFill>
                  <a:schemeClr val="tx1"/>
                </a:solidFill>
                <a:effectLst/>
                <a:latin typeface="+mn-lt"/>
                <a:ea typeface="+mn-ea"/>
                <a:cs typeface="+mn-cs"/>
              </a:rPr>
              <a:t>, Strategic Director Health and Social Care Reform </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This project will aim to reach agreement on a new more intensive and integrated delivery model for supporting unemployed people who have a mental health-related barrier to work.  The role health services play in helping people find employment and keep it will be examined as a small pilot of 5,000 growing to 50,000. </a:t>
            </a:r>
            <a:br>
              <a:rPr lang="en-GB" sz="1200" kern="1200" dirty="0" smtClean="0">
                <a:solidFill>
                  <a:schemeClr val="tx1"/>
                </a:solidFill>
                <a:effectLst/>
                <a:latin typeface="+mn-lt"/>
                <a:ea typeface="+mn-ea"/>
                <a:cs typeface="+mn-cs"/>
              </a:rPr>
            </a:br>
            <a:r>
              <a:rPr lang="en-GB" sz="1200" b="1" kern="1200" dirty="0" smtClean="0">
                <a:solidFill>
                  <a:schemeClr val="tx1"/>
                </a:solidFill>
                <a:effectLst/>
                <a:latin typeface="+mn-lt"/>
                <a:ea typeface="+mn-ea"/>
                <a:cs typeface="+mn-cs"/>
              </a:rPr>
              <a:t>Workforce policy alignment – lead Darren Banks, Director of Strategy, Central Manchester University Hospitals, NHS Foundation Trust </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This piece of work will aim to reach agreement between providers on: common standards on pre-employment checks, statutory and mandatory training and common rates for specific targeted locum and agency staff.   </a:t>
            </a:r>
            <a:br>
              <a:rPr lang="en-GB" sz="1200" kern="1200" dirty="0" smtClean="0">
                <a:solidFill>
                  <a:schemeClr val="tx1"/>
                </a:solidFill>
                <a:effectLst/>
                <a:latin typeface="+mn-lt"/>
                <a:ea typeface="+mn-ea"/>
                <a:cs typeface="+mn-cs"/>
              </a:rPr>
            </a:br>
            <a:endParaRPr lang="en-GB" sz="1200" b="1"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C187931-1FC8-4EC5-88B8-47B202CE89AF}" type="slidenum">
              <a:rPr lang="en-GB" smtClean="0"/>
              <a:t>9</a:t>
            </a:fld>
            <a:endParaRPr lang="en-GB"/>
          </a:p>
        </p:txBody>
      </p:sp>
    </p:spTree>
    <p:extLst>
      <p:ext uri="{BB962C8B-B14F-4D97-AF65-F5344CB8AC3E}">
        <p14:creationId xmlns:p14="http://schemas.microsoft.com/office/powerpoint/2010/main" val="7508542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smtClean="0">
                <a:solidFill>
                  <a:schemeClr val="tx1"/>
                </a:solidFill>
                <a:effectLst/>
                <a:latin typeface="+mn-lt"/>
                <a:ea typeface="+mn-ea"/>
                <a:cs typeface="+mn-cs"/>
              </a:rPr>
              <a:t>Early Implementation Priorities</a:t>
            </a:r>
            <a:r>
              <a:rPr lang="en-GB" sz="1200" kern="1200" dirty="0" smtClean="0">
                <a:solidFill>
                  <a:schemeClr val="tx1"/>
                </a:solidFill>
                <a:effectLst/>
                <a:latin typeface="+mn-lt"/>
                <a:ea typeface="+mn-ea"/>
                <a:cs typeface="+mn-cs"/>
              </a:rPr>
              <a:t/>
            </a:r>
            <a:br>
              <a:rPr lang="en-GB" sz="1200" kern="1200" dirty="0" smtClean="0">
                <a:solidFill>
                  <a:schemeClr val="tx1"/>
                </a:solidFill>
                <a:effectLst/>
                <a:latin typeface="+mn-lt"/>
                <a:ea typeface="+mn-ea"/>
                <a:cs typeface="+mn-cs"/>
              </a:rPr>
            </a:br>
            <a:r>
              <a:rPr lang="en-GB" sz="1200" kern="1200" dirty="0" smtClean="0">
                <a:solidFill>
                  <a:schemeClr val="tx1"/>
                </a:solidFill>
                <a:effectLst/>
                <a:latin typeface="+mn-lt"/>
                <a:ea typeface="+mn-ea"/>
                <a:cs typeface="+mn-cs"/>
              </a:rPr>
              <a:t>In early 2015 people from across the NHS and public sector in GM identified a ‘long list’ of areas they felt were both important and had the potential to make a difference quickly. All were then scored, based on potential impact, how practical they would be to implement, value for money and whether they cover different areas as well as health, for example: wealth creation, employment and social care.</a:t>
            </a:r>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10</a:t>
            </a:fld>
            <a:endParaRPr lang="en-GB"/>
          </a:p>
        </p:txBody>
      </p:sp>
    </p:spTree>
    <p:extLst>
      <p:ext uri="{BB962C8B-B14F-4D97-AF65-F5344CB8AC3E}">
        <p14:creationId xmlns:p14="http://schemas.microsoft.com/office/powerpoint/2010/main" val="28906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Not elected Mayor of Greater Manchester</a:t>
            </a:r>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12</a:t>
            </a:fld>
            <a:endParaRPr lang="en-GB"/>
          </a:p>
        </p:txBody>
      </p:sp>
    </p:spTree>
    <p:extLst>
      <p:ext uri="{BB962C8B-B14F-4D97-AF65-F5344CB8AC3E}">
        <p14:creationId xmlns:p14="http://schemas.microsoft.com/office/powerpoint/2010/main" val="973901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LDC involvement</a:t>
            </a:r>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18</a:t>
            </a:fld>
            <a:endParaRPr lang="en-GB"/>
          </a:p>
        </p:txBody>
      </p:sp>
    </p:spTree>
    <p:extLst>
      <p:ext uri="{BB962C8B-B14F-4D97-AF65-F5344CB8AC3E}">
        <p14:creationId xmlns:p14="http://schemas.microsoft.com/office/powerpoint/2010/main" val="1704901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19</a:t>
            </a:fld>
            <a:endParaRPr lang="en-GB"/>
          </a:p>
        </p:txBody>
      </p:sp>
    </p:spTree>
    <p:extLst>
      <p:ext uri="{BB962C8B-B14F-4D97-AF65-F5344CB8AC3E}">
        <p14:creationId xmlns:p14="http://schemas.microsoft.com/office/powerpoint/2010/main" val="10829038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P</a:t>
            </a:r>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20</a:t>
            </a:fld>
            <a:endParaRPr lang="en-GB"/>
          </a:p>
        </p:txBody>
      </p:sp>
    </p:spTree>
    <p:extLst>
      <p:ext uri="{BB962C8B-B14F-4D97-AF65-F5344CB8AC3E}">
        <p14:creationId xmlns:p14="http://schemas.microsoft.com/office/powerpoint/2010/main" val="40575056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Wigan Healthy Living Dentistry programme that links in with Health improvement teams at Wigan Council – All part of making every contact count.</a:t>
            </a:r>
          </a:p>
          <a:p>
            <a:endParaRPr lang="en-GB" dirty="0"/>
          </a:p>
        </p:txBody>
      </p:sp>
      <p:sp>
        <p:nvSpPr>
          <p:cNvPr id="4" name="Slide Number Placeholder 3"/>
          <p:cNvSpPr>
            <a:spLocks noGrp="1"/>
          </p:cNvSpPr>
          <p:nvPr>
            <p:ph type="sldNum" sz="quarter" idx="10"/>
          </p:nvPr>
        </p:nvSpPr>
        <p:spPr/>
        <p:txBody>
          <a:bodyPr/>
          <a:lstStyle/>
          <a:p>
            <a:fld id="{5C187931-1FC8-4EC5-88B8-47B202CE89AF}" type="slidenum">
              <a:rPr lang="en-GB" smtClean="0"/>
              <a:t>23</a:t>
            </a:fld>
            <a:endParaRPr lang="en-GB"/>
          </a:p>
        </p:txBody>
      </p:sp>
    </p:spTree>
    <p:extLst>
      <p:ext uri="{BB962C8B-B14F-4D97-AF65-F5344CB8AC3E}">
        <p14:creationId xmlns:p14="http://schemas.microsoft.com/office/powerpoint/2010/main" val="39192514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8E24230-821E-40DF-AF7E-6D3241BD9016}" type="datetimeFigureOut">
              <a:rPr lang="en-GB" smtClean="0"/>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2588651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E24230-821E-40DF-AF7E-6D3241BD9016}" type="datetimeFigureOut">
              <a:rPr lang="en-GB" smtClean="0"/>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392464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E24230-821E-40DF-AF7E-6D3241BD9016}" type="datetimeFigureOut">
              <a:rPr lang="en-GB" smtClean="0"/>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2305302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8E24230-821E-40DF-AF7E-6D3241BD9016}" type="datetimeFigureOut">
              <a:rPr lang="en-GB" smtClean="0"/>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012125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E24230-821E-40DF-AF7E-6D3241BD9016}" type="datetimeFigureOut">
              <a:rPr lang="en-GB" smtClean="0"/>
              <a:t>10/06/2015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38232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8E24230-821E-40DF-AF7E-6D3241BD9016}" type="datetimeFigureOut">
              <a:rPr lang="en-GB" smtClean="0"/>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204205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8E24230-821E-40DF-AF7E-6D3241BD9016}" type="datetimeFigureOut">
              <a:rPr lang="en-GB" smtClean="0"/>
              <a:t>10/06/2015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231555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8E24230-821E-40DF-AF7E-6D3241BD9016}" type="datetimeFigureOut">
              <a:rPr lang="en-GB" smtClean="0"/>
              <a:t>10/06/2015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2736691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E24230-821E-40DF-AF7E-6D3241BD9016}" type="datetimeFigureOut">
              <a:rPr lang="en-GB" smtClean="0"/>
              <a:t>10/06/2015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459531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24230-821E-40DF-AF7E-6D3241BD9016}" type="datetimeFigureOut">
              <a:rPr lang="en-GB" smtClean="0"/>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33941008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E24230-821E-40DF-AF7E-6D3241BD9016}" type="datetimeFigureOut">
              <a:rPr lang="en-GB" smtClean="0"/>
              <a:t>10/06/2015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E837C5C-BC94-4697-B05D-CFFC6FF9F474}" type="slidenum">
              <a:rPr lang="en-GB" smtClean="0"/>
              <a:t>‹#›</a:t>
            </a:fld>
            <a:endParaRPr lang="en-GB"/>
          </a:p>
        </p:txBody>
      </p:sp>
    </p:spTree>
    <p:extLst>
      <p:ext uri="{BB962C8B-B14F-4D97-AF65-F5344CB8AC3E}">
        <p14:creationId xmlns:p14="http://schemas.microsoft.com/office/powerpoint/2010/main" val="136565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8E24230-821E-40DF-AF7E-6D3241BD9016}" type="datetimeFigureOut">
              <a:rPr lang="en-GB" smtClean="0"/>
              <a:t>10/06/2015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837C5C-BC94-4697-B05D-CFFC6FF9F474}" type="slidenum">
              <a:rPr lang="en-GB" smtClean="0"/>
              <a:t>‹#›</a:t>
            </a:fld>
            <a:endParaRPr lang="en-GB"/>
          </a:p>
        </p:txBody>
      </p:sp>
    </p:spTree>
    <p:extLst>
      <p:ext uri="{BB962C8B-B14F-4D97-AF65-F5344CB8AC3E}">
        <p14:creationId xmlns:p14="http://schemas.microsoft.com/office/powerpoint/2010/main" val="1780634237"/>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5400" b="1" dirty="0" err="1" smtClean="0"/>
              <a:t>Devo</a:t>
            </a:r>
            <a:r>
              <a:rPr lang="en-GB" sz="5400" b="1" dirty="0" smtClean="0"/>
              <a:t> </a:t>
            </a:r>
            <a:r>
              <a:rPr lang="en-GB" sz="5400" b="1" dirty="0" err="1" smtClean="0"/>
              <a:t>Manc</a:t>
            </a:r>
            <a:endParaRPr lang="en-GB" sz="5400" b="1" dirty="0"/>
          </a:p>
        </p:txBody>
      </p:sp>
      <p:sp>
        <p:nvSpPr>
          <p:cNvPr id="3" name="Subtitle 2"/>
          <p:cNvSpPr>
            <a:spLocks noGrp="1"/>
          </p:cNvSpPr>
          <p:nvPr>
            <p:ph type="subTitle" idx="1"/>
          </p:nvPr>
        </p:nvSpPr>
        <p:spPr>
          <a:xfrm>
            <a:off x="2743200" y="5421843"/>
            <a:ext cx="6400800" cy="1452938"/>
          </a:xfrm>
        </p:spPr>
        <p:txBody>
          <a:bodyPr>
            <a:normAutofit lnSpcReduction="10000"/>
          </a:bodyPr>
          <a:lstStyle/>
          <a:p>
            <a:pPr algn="r"/>
            <a:endParaRPr lang="en-GB" sz="2000" b="1" dirty="0" smtClean="0"/>
          </a:p>
          <a:p>
            <a:pPr algn="r"/>
            <a:endParaRPr lang="en-GB" sz="2000" b="1" dirty="0"/>
          </a:p>
          <a:p>
            <a:pPr algn="r"/>
            <a:r>
              <a:rPr lang="en-GB" sz="2000" b="1" dirty="0" smtClean="0"/>
              <a:t>Barry </a:t>
            </a:r>
            <a:r>
              <a:rPr lang="en-GB" sz="2000" b="1" dirty="0" err="1" smtClean="0"/>
              <a:t>Kinshuck</a:t>
            </a:r>
            <a:r>
              <a:rPr lang="en-GB" sz="2000" b="1" dirty="0" smtClean="0"/>
              <a:t> </a:t>
            </a:r>
          </a:p>
          <a:p>
            <a:pPr algn="r"/>
            <a:r>
              <a:rPr lang="en-GB" sz="2000" b="1" dirty="0" smtClean="0"/>
              <a:t>GDPC Greater Manchester</a:t>
            </a:r>
            <a:endParaRPr lang="en-GB" sz="2000" b="1" dirty="0"/>
          </a:p>
        </p:txBody>
      </p:sp>
    </p:spTree>
    <p:extLst>
      <p:ext uri="{BB962C8B-B14F-4D97-AF65-F5344CB8AC3E}">
        <p14:creationId xmlns:p14="http://schemas.microsoft.com/office/powerpoint/2010/main" val="22864780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Content Placeholder 5"/>
          <p:cNvSpPr>
            <a:spLocks noGrp="1"/>
          </p:cNvSpPr>
          <p:nvPr>
            <p:ph idx="4294967295"/>
          </p:nvPr>
        </p:nvSpPr>
        <p:spPr>
          <a:xfrm>
            <a:off x="329831" y="422536"/>
            <a:ext cx="8829675" cy="5538787"/>
          </a:xfrm>
        </p:spPr>
        <p:txBody>
          <a:bodyPr/>
          <a:lstStyle/>
          <a:p>
            <a:endParaRPr lang="en-GB" sz="1000" dirty="0" smtClean="0"/>
          </a:p>
          <a:p>
            <a:endParaRPr lang="en-GB" sz="1000" dirty="0" smtClean="0"/>
          </a:p>
        </p:txBody>
      </p:sp>
      <p:sp>
        <p:nvSpPr>
          <p:cNvPr id="4" name="Slide Number Placeholder 3"/>
          <p:cNvSpPr txBox="1">
            <a:spLocks noGrp="1"/>
          </p:cNvSpPr>
          <p:nvPr/>
        </p:nvSpPr>
        <p:spPr>
          <a:xfrm>
            <a:off x="7065963" y="6256338"/>
            <a:ext cx="2133600" cy="365125"/>
          </a:xfrm>
          <a:prstGeom prst="rect">
            <a:avLst/>
          </a:prstGeom>
          <a:noFill/>
        </p:spPr>
        <p:txBody>
          <a:bodyPr anchor="ctr"/>
          <a:lstStyle/>
          <a:p>
            <a:pPr algn="r"/>
            <a:fld id="{3B371F2E-96A2-4FEF-8995-2D3AAADEFDA7}" type="slidenum">
              <a:rPr lang="en-GB" sz="900">
                <a:solidFill>
                  <a:srgbClr val="898989"/>
                </a:solidFill>
                <a:latin typeface="Calibri" pitchFamily="34" charset="0"/>
              </a:rPr>
              <a:pPr algn="r"/>
              <a:t>10</a:t>
            </a:fld>
            <a:endParaRPr lang="en-GB" sz="900">
              <a:solidFill>
                <a:srgbClr val="898989"/>
              </a:solidFill>
              <a:latin typeface="Calibri" pitchFamily="34" charset="0"/>
            </a:endParaRPr>
          </a:p>
        </p:txBody>
      </p:sp>
      <p:sp>
        <p:nvSpPr>
          <p:cNvPr id="7" name="Rectangle 6"/>
          <p:cNvSpPr/>
          <p:nvPr/>
        </p:nvSpPr>
        <p:spPr>
          <a:xfrm>
            <a:off x="477838" y="1822740"/>
            <a:ext cx="1541462" cy="1468437"/>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Strategic Plan (Clinical &amp; Financial Sustainability</a:t>
            </a:r>
            <a:r>
              <a:rPr lang="en-GB" sz="1300" dirty="0" smtClean="0">
                <a:solidFill>
                  <a:srgbClr val="FFFFFF"/>
                </a:solidFill>
              </a:rPr>
              <a:t>)</a:t>
            </a:r>
          </a:p>
          <a:p>
            <a:pPr algn="ctr"/>
            <a:endParaRPr lang="en-GB" sz="1300" dirty="0" smtClean="0">
              <a:solidFill>
                <a:srgbClr val="FFFFFF"/>
              </a:solidFill>
            </a:endParaRPr>
          </a:p>
        </p:txBody>
      </p:sp>
      <p:sp>
        <p:nvSpPr>
          <p:cNvPr id="13" name="Rectangle 12"/>
          <p:cNvSpPr/>
          <p:nvPr/>
        </p:nvSpPr>
        <p:spPr>
          <a:xfrm>
            <a:off x="476249" y="933341"/>
            <a:ext cx="8353425" cy="314572"/>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fontAlgn="auto">
              <a:spcBef>
                <a:spcPts val="0"/>
              </a:spcBef>
              <a:spcAft>
                <a:spcPts val="0"/>
              </a:spcAft>
              <a:defRPr/>
            </a:pPr>
            <a:r>
              <a:rPr lang="en-GB" dirty="0" smtClean="0">
                <a:solidFill>
                  <a:schemeClr val="tx1"/>
                </a:solidFill>
              </a:rPr>
              <a:t> Greater Manchester Health and </a:t>
            </a:r>
            <a:r>
              <a:rPr lang="en-GB" dirty="0">
                <a:solidFill>
                  <a:schemeClr val="tx1"/>
                </a:solidFill>
              </a:rPr>
              <a:t>Social Care Devolution </a:t>
            </a:r>
            <a:r>
              <a:rPr lang="en-GB" dirty="0" smtClean="0">
                <a:solidFill>
                  <a:schemeClr val="tx1"/>
                </a:solidFill>
              </a:rPr>
              <a:t>Programme Board</a:t>
            </a:r>
            <a:endParaRPr lang="en-GB" dirty="0">
              <a:solidFill>
                <a:schemeClr val="tx1"/>
              </a:solidFill>
            </a:endParaRPr>
          </a:p>
        </p:txBody>
      </p:sp>
      <p:sp>
        <p:nvSpPr>
          <p:cNvPr id="9" name="Rectangle 8"/>
          <p:cNvSpPr/>
          <p:nvPr/>
        </p:nvSpPr>
        <p:spPr>
          <a:xfrm>
            <a:off x="2251075" y="1832265"/>
            <a:ext cx="1481138" cy="1458912"/>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endParaRPr lang="en-GB" sz="1300" dirty="0">
              <a:solidFill>
                <a:srgbClr val="FFFFFF"/>
              </a:solidFill>
            </a:endParaRPr>
          </a:p>
          <a:p>
            <a:pPr algn="ctr"/>
            <a:r>
              <a:rPr lang="en-GB" sz="1300" dirty="0">
                <a:solidFill>
                  <a:srgbClr val="FFFFFF"/>
                </a:solidFill>
              </a:rPr>
              <a:t>Establishing Leadership, Governance &amp; </a:t>
            </a:r>
            <a:r>
              <a:rPr lang="en-GB" sz="1300" dirty="0" smtClean="0">
                <a:solidFill>
                  <a:srgbClr val="FFFFFF"/>
                </a:solidFill>
              </a:rPr>
              <a:t>Accountability</a:t>
            </a:r>
          </a:p>
          <a:p>
            <a:pPr algn="ctr"/>
            <a:endParaRPr lang="en-GB" sz="1300" dirty="0">
              <a:solidFill>
                <a:srgbClr val="FFFFFF"/>
              </a:solidFill>
            </a:endParaRPr>
          </a:p>
          <a:p>
            <a:pPr algn="ctr"/>
            <a:r>
              <a:rPr lang="en-GB" sz="1300" dirty="0">
                <a:solidFill>
                  <a:srgbClr val="FFFFFF"/>
                </a:solidFill>
              </a:rPr>
              <a:t>	 </a:t>
            </a:r>
          </a:p>
        </p:txBody>
      </p:sp>
      <p:sp>
        <p:nvSpPr>
          <p:cNvPr id="10" name="Rectangle 9"/>
          <p:cNvSpPr/>
          <p:nvPr/>
        </p:nvSpPr>
        <p:spPr>
          <a:xfrm>
            <a:off x="4006850" y="1832266"/>
            <a:ext cx="1487488" cy="1458911"/>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Devolving Responsibilities and Resources </a:t>
            </a:r>
            <a:endParaRPr lang="en-GB" sz="1300" dirty="0" smtClean="0">
              <a:solidFill>
                <a:srgbClr val="FFFFFF"/>
              </a:solidFill>
            </a:endParaRPr>
          </a:p>
          <a:p>
            <a:pPr algn="ctr"/>
            <a:endParaRPr lang="en-GB" sz="1300" dirty="0">
              <a:solidFill>
                <a:srgbClr val="FFFFFF"/>
              </a:solidFill>
            </a:endParaRPr>
          </a:p>
        </p:txBody>
      </p:sp>
      <p:sp>
        <p:nvSpPr>
          <p:cNvPr id="20" name="Rectangle 19"/>
          <p:cNvSpPr/>
          <p:nvPr/>
        </p:nvSpPr>
        <p:spPr>
          <a:xfrm>
            <a:off x="5653088" y="1822740"/>
            <a:ext cx="1541462" cy="1458912"/>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Partnerships, Engagement and </a:t>
            </a:r>
            <a:r>
              <a:rPr lang="en-GB" sz="1300" dirty="0" smtClean="0">
                <a:solidFill>
                  <a:srgbClr val="FFFFFF"/>
                </a:solidFill>
              </a:rPr>
              <a:t>Communications</a:t>
            </a:r>
          </a:p>
          <a:p>
            <a:pPr algn="ctr"/>
            <a:endParaRPr lang="en-GB" sz="1300" dirty="0">
              <a:solidFill>
                <a:srgbClr val="FFFFFF"/>
              </a:solidFill>
            </a:endParaRPr>
          </a:p>
        </p:txBody>
      </p:sp>
      <p:sp>
        <p:nvSpPr>
          <p:cNvPr id="21" name="Rectangle 20"/>
          <p:cNvSpPr/>
          <p:nvPr/>
        </p:nvSpPr>
        <p:spPr>
          <a:xfrm>
            <a:off x="7383463" y="1832266"/>
            <a:ext cx="1541462" cy="1458911"/>
          </a:xfrm>
          <a:prstGeom prst="rect">
            <a:avLst/>
          </a:prstGeom>
          <a:solidFill>
            <a:srgbClr val="558ED5"/>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a:r>
              <a:rPr lang="en-GB" sz="1300" dirty="0">
                <a:solidFill>
                  <a:srgbClr val="FFFFFF"/>
                </a:solidFill>
              </a:rPr>
              <a:t>Early Implementation </a:t>
            </a:r>
            <a:r>
              <a:rPr lang="en-GB" sz="1300" dirty="0" smtClean="0">
                <a:solidFill>
                  <a:srgbClr val="FFFFFF"/>
                </a:solidFill>
              </a:rPr>
              <a:t>Projects</a:t>
            </a:r>
          </a:p>
          <a:p>
            <a:pPr algn="ctr"/>
            <a:endParaRPr lang="en-GB" sz="1300" dirty="0">
              <a:solidFill>
                <a:srgbClr val="FFFFFF"/>
              </a:solidFill>
            </a:endParaRPr>
          </a:p>
        </p:txBody>
      </p:sp>
      <p:sp>
        <p:nvSpPr>
          <p:cNvPr id="2" name="Rectangle 20"/>
          <p:cNvSpPr>
            <a:spLocks noChangeArrowheads="1"/>
          </p:cNvSpPr>
          <p:nvPr/>
        </p:nvSpPr>
        <p:spPr bwMode="auto">
          <a:xfrm>
            <a:off x="7385050" y="3422651"/>
            <a:ext cx="154146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7 day access to general </a:t>
            </a:r>
            <a:r>
              <a:rPr lang="en-GB" sz="900" dirty="0" smtClean="0">
                <a:latin typeface="Calibri" pitchFamily="34" charset="0"/>
              </a:rPr>
              <a:t>practice  (Rob Bellingham)</a:t>
            </a:r>
            <a:endParaRPr lang="en-GB" sz="900" dirty="0">
              <a:latin typeface="Calibri" pitchFamily="34" charset="0"/>
            </a:endParaRPr>
          </a:p>
        </p:txBody>
      </p:sp>
      <p:sp>
        <p:nvSpPr>
          <p:cNvPr id="3" name="Rectangle 20"/>
          <p:cNvSpPr>
            <a:spLocks noChangeArrowheads="1"/>
          </p:cNvSpPr>
          <p:nvPr/>
        </p:nvSpPr>
        <p:spPr bwMode="auto">
          <a:xfrm>
            <a:off x="7385051" y="3880646"/>
            <a:ext cx="1544637"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Public health </a:t>
            </a:r>
            <a:r>
              <a:rPr lang="en-GB" sz="900" dirty="0" smtClean="0">
                <a:latin typeface="Calibri" pitchFamily="34" charset="0"/>
              </a:rPr>
              <a:t>programme (Steven Pleasant)</a:t>
            </a:r>
            <a:endParaRPr lang="en-GB" sz="900" dirty="0">
              <a:latin typeface="Calibri" pitchFamily="34" charset="0"/>
            </a:endParaRPr>
          </a:p>
        </p:txBody>
      </p:sp>
      <p:sp>
        <p:nvSpPr>
          <p:cNvPr id="5" name="Rectangle 20"/>
          <p:cNvSpPr>
            <a:spLocks noChangeArrowheads="1"/>
          </p:cNvSpPr>
          <p:nvPr/>
        </p:nvSpPr>
        <p:spPr bwMode="auto">
          <a:xfrm>
            <a:off x="7388225" y="4282282"/>
            <a:ext cx="1541463"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Academic Health Science </a:t>
            </a:r>
            <a:r>
              <a:rPr lang="en-GB" sz="900" dirty="0" smtClean="0">
                <a:latin typeface="Calibri" pitchFamily="34" charset="0"/>
              </a:rPr>
              <a:t>System (Sir Mike </a:t>
            </a:r>
            <a:r>
              <a:rPr lang="en-GB" sz="900" dirty="0" err="1" smtClean="0">
                <a:latin typeface="Calibri" pitchFamily="34" charset="0"/>
              </a:rPr>
              <a:t>Deegan</a:t>
            </a:r>
            <a:r>
              <a:rPr lang="en-GB" sz="900" dirty="0" smtClean="0">
                <a:latin typeface="Calibri" pitchFamily="34" charset="0"/>
              </a:rPr>
              <a:t>)</a:t>
            </a:r>
            <a:endParaRPr lang="en-GB" sz="900" dirty="0">
              <a:latin typeface="Calibri" pitchFamily="34" charset="0"/>
            </a:endParaRPr>
          </a:p>
        </p:txBody>
      </p:sp>
      <p:sp>
        <p:nvSpPr>
          <p:cNvPr id="6" name="Rectangle 20"/>
          <p:cNvSpPr>
            <a:spLocks noChangeArrowheads="1"/>
          </p:cNvSpPr>
          <p:nvPr/>
        </p:nvSpPr>
        <p:spPr bwMode="auto">
          <a:xfrm>
            <a:off x="7388226" y="4653757"/>
            <a:ext cx="1541462"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Healthier Together </a:t>
            </a:r>
            <a:r>
              <a:rPr lang="en-GB" sz="900" dirty="0" smtClean="0">
                <a:latin typeface="Calibri" pitchFamily="34" charset="0"/>
              </a:rPr>
              <a:t>decision (Leila Williams) </a:t>
            </a:r>
            <a:endParaRPr lang="en-GB" sz="900" dirty="0">
              <a:latin typeface="Calibri" pitchFamily="34" charset="0"/>
            </a:endParaRPr>
          </a:p>
        </p:txBody>
      </p:sp>
      <p:sp>
        <p:nvSpPr>
          <p:cNvPr id="8" name="Rectangle 20"/>
          <p:cNvSpPr>
            <a:spLocks noChangeArrowheads="1"/>
          </p:cNvSpPr>
          <p:nvPr/>
        </p:nvSpPr>
        <p:spPr bwMode="auto">
          <a:xfrm>
            <a:off x="7385050" y="5028406"/>
            <a:ext cx="154146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Dementia pilot </a:t>
            </a:r>
            <a:r>
              <a:rPr lang="en-GB" sz="900" dirty="0" smtClean="0">
                <a:latin typeface="Calibri" pitchFamily="34" charset="0"/>
              </a:rPr>
              <a:t>(Sir David Dalton)</a:t>
            </a:r>
            <a:endParaRPr lang="en-GB" sz="900" dirty="0">
              <a:latin typeface="Calibri" pitchFamily="34" charset="0"/>
            </a:endParaRPr>
          </a:p>
        </p:txBody>
      </p:sp>
      <p:sp>
        <p:nvSpPr>
          <p:cNvPr id="11" name="Rectangle 20"/>
          <p:cNvSpPr>
            <a:spLocks noChangeArrowheads="1"/>
          </p:cNvSpPr>
          <p:nvPr/>
        </p:nvSpPr>
        <p:spPr bwMode="auto">
          <a:xfrm>
            <a:off x="7383463" y="5385594"/>
            <a:ext cx="1541462"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Mental Health and </a:t>
            </a:r>
            <a:r>
              <a:rPr lang="en-GB" sz="900" dirty="0" smtClean="0">
                <a:latin typeface="Calibri" pitchFamily="34" charset="0"/>
              </a:rPr>
              <a:t>Work (Warren Heppolette) </a:t>
            </a:r>
            <a:endParaRPr lang="en-GB" sz="900" dirty="0">
              <a:latin typeface="Calibri" pitchFamily="34" charset="0"/>
            </a:endParaRPr>
          </a:p>
        </p:txBody>
      </p:sp>
      <p:grpSp>
        <p:nvGrpSpPr>
          <p:cNvPr id="52241" name="Group 24"/>
          <p:cNvGrpSpPr>
            <a:grpSpLocks/>
          </p:cNvGrpSpPr>
          <p:nvPr/>
        </p:nvGrpSpPr>
        <p:grpSpPr bwMode="auto">
          <a:xfrm>
            <a:off x="2251075" y="3375025"/>
            <a:ext cx="1487488" cy="1292226"/>
            <a:chOff x="4532" y="2008"/>
            <a:chExt cx="973" cy="814"/>
          </a:xfrm>
        </p:grpSpPr>
        <p:sp>
          <p:nvSpPr>
            <p:cNvPr id="12" name="Rectangle 20"/>
            <p:cNvSpPr>
              <a:spLocks noChangeArrowheads="1"/>
            </p:cNvSpPr>
            <p:nvPr/>
          </p:nvSpPr>
          <p:spPr bwMode="auto">
            <a:xfrm>
              <a:off x="4532" y="2008"/>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Programme </a:t>
              </a:r>
              <a:r>
                <a:rPr lang="en-GB" sz="900" dirty="0" smtClean="0">
                  <a:latin typeface="Calibri" pitchFamily="34" charset="0"/>
                </a:rPr>
                <a:t>Board and Infrastructure</a:t>
              </a:r>
              <a:endParaRPr lang="en-GB" sz="900" dirty="0">
                <a:latin typeface="Calibri" pitchFamily="34" charset="0"/>
              </a:endParaRPr>
            </a:p>
          </p:txBody>
        </p:sp>
        <p:sp>
          <p:nvSpPr>
            <p:cNvPr id="14" name="Rectangle 20"/>
            <p:cNvSpPr>
              <a:spLocks noChangeArrowheads="1"/>
            </p:cNvSpPr>
            <p:nvPr/>
          </p:nvSpPr>
          <p:spPr bwMode="auto">
            <a:xfrm>
              <a:off x="4532" y="2327"/>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Strategic Partnership Board</a:t>
              </a:r>
            </a:p>
          </p:txBody>
        </p:sp>
        <p:sp>
          <p:nvSpPr>
            <p:cNvPr id="15" name="Rectangle 20"/>
            <p:cNvSpPr>
              <a:spLocks noChangeArrowheads="1"/>
            </p:cNvSpPr>
            <p:nvPr/>
          </p:nvSpPr>
          <p:spPr bwMode="auto">
            <a:xfrm>
              <a:off x="4534" y="2639"/>
              <a:ext cx="971" cy="18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Joint Commissioning Board</a:t>
              </a:r>
            </a:p>
          </p:txBody>
        </p:sp>
      </p:grpSp>
      <p:sp>
        <p:nvSpPr>
          <p:cNvPr id="23" name="Rectangle 20"/>
          <p:cNvSpPr>
            <a:spLocks noChangeArrowheads="1"/>
          </p:cNvSpPr>
          <p:nvPr/>
        </p:nvSpPr>
        <p:spPr bwMode="auto">
          <a:xfrm>
            <a:off x="2251075" y="4799013"/>
            <a:ext cx="1484313"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Provider Forum </a:t>
            </a:r>
          </a:p>
        </p:txBody>
      </p:sp>
      <p:sp>
        <p:nvSpPr>
          <p:cNvPr id="24" name="Rectangle 20"/>
          <p:cNvSpPr>
            <a:spLocks noChangeArrowheads="1"/>
          </p:cNvSpPr>
          <p:nvPr/>
        </p:nvSpPr>
        <p:spPr bwMode="auto">
          <a:xfrm>
            <a:off x="2255838" y="5260975"/>
            <a:ext cx="1484312"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Legislative and  Accountability  </a:t>
            </a:r>
            <a:r>
              <a:rPr lang="en-GB" sz="900" dirty="0">
                <a:latin typeface="Calibri" pitchFamily="34" charset="0"/>
              </a:rPr>
              <a:t>framework</a:t>
            </a:r>
          </a:p>
        </p:txBody>
      </p:sp>
      <p:sp>
        <p:nvSpPr>
          <p:cNvPr id="25" name="Rectangle 20"/>
          <p:cNvSpPr>
            <a:spLocks noChangeArrowheads="1"/>
          </p:cNvSpPr>
          <p:nvPr/>
        </p:nvSpPr>
        <p:spPr bwMode="auto">
          <a:xfrm>
            <a:off x="7388226" y="5732026"/>
            <a:ext cx="1543050" cy="279400"/>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Workforce policy </a:t>
            </a:r>
            <a:r>
              <a:rPr lang="en-GB" sz="900" dirty="0" smtClean="0">
                <a:latin typeface="Calibri" pitchFamily="34" charset="0"/>
              </a:rPr>
              <a:t>alignment (Darren Banks) </a:t>
            </a:r>
            <a:endParaRPr lang="en-GB" sz="900" dirty="0">
              <a:latin typeface="Calibri" pitchFamily="34" charset="0"/>
            </a:endParaRPr>
          </a:p>
        </p:txBody>
      </p:sp>
      <p:sp>
        <p:nvSpPr>
          <p:cNvPr id="26" name="Rectangle 20"/>
          <p:cNvSpPr>
            <a:spLocks noChangeArrowheads="1"/>
          </p:cNvSpPr>
          <p:nvPr/>
        </p:nvSpPr>
        <p:spPr bwMode="auto">
          <a:xfrm>
            <a:off x="477838" y="3355181"/>
            <a:ext cx="1541462"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Strategic </a:t>
            </a:r>
            <a:r>
              <a:rPr lang="en-GB" sz="900" dirty="0" smtClean="0">
                <a:latin typeface="Calibri" pitchFamily="34" charset="0"/>
              </a:rPr>
              <a:t>Direction</a:t>
            </a:r>
          </a:p>
          <a:p>
            <a:pPr algn="ctr"/>
            <a:r>
              <a:rPr lang="en-GB" sz="900" dirty="0" smtClean="0">
                <a:latin typeface="Calibri" pitchFamily="34" charset="0"/>
              </a:rPr>
              <a:t>(Alex Heritage)</a:t>
            </a:r>
            <a:endParaRPr lang="en-GB" sz="900" dirty="0">
              <a:latin typeface="Calibri" pitchFamily="34" charset="0"/>
            </a:endParaRPr>
          </a:p>
        </p:txBody>
      </p:sp>
      <p:sp>
        <p:nvSpPr>
          <p:cNvPr id="27" name="Rectangle 20"/>
          <p:cNvSpPr>
            <a:spLocks noChangeArrowheads="1"/>
          </p:cNvSpPr>
          <p:nvPr/>
        </p:nvSpPr>
        <p:spPr bwMode="auto">
          <a:xfrm>
            <a:off x="477838" y="3841752"/>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Locality and Sector </a:t>
            </a:r>
            <a:r>
              <a:rPr lang="en-GB" sz="900" dirty="0" smtClean="0">
                <a:latin typeface="Calibri" pitchFamily="34" charset="0"/>
              </a:rPr>
              <a:t>Plans</a:t>
            </a:r>
          </a:p>
          <a:p>
            <a:pPr algn="ctr"/>
            <a:r>
              <a:rPr lang="en-GB" sz="900" dirty="0" smtClean="0">
                <a:latin typeface="Calibri" pitchFamily="34" charset="0"/>
              </a:rPr>
              <a:t>(Warren Heppolette)</a:t>
            </a:r>
            <a:endParaRPr lang="en-GB" sz="900" dirty="0">
              <a:latin typeface="Calibri" pitchFamily="34" charset="0"/>
            </a:endParaRPr>
          </a:p>
        </p:txBody>
      </p:sp>
      <p:sp>
        <p:nvSpPr>
          <p:cNvPr id="28" name="Rectangle 20"/>
          <p:cNvSpPr>
            <a:spLocks noChangeArrowheads="1"/>
          </p:cNvSpPr>
          <p:nvPr/>
        </p:nvSpPr>
        <p:spPr bwMode="auto">
          <a:xfrm>
            <a:off x="477838" y="4363246"/>
            <a:ext cx="1539875"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GM Transformation Proposals</a:t>
            </a:r>
          </a:p>
        </p:txBody>
      </p:sp>
      <p:sp>
        <p:nvSpPr>
          <p:cNvPr id="29" name="Rectangle 20"/>
          <p:cNvSpPr>
            <a:spLocks noChangeArrowheads="1"/>
          </p:cNvSpPr>
          <p:nvPr/>
        </p:nvSpPr>
        <p:spPr bwMode="auto">
          <a:xfrm>
            <a:off x="476249" y="4799013"/>
            <a:ext cx="1539875" cy="374649"/>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Financial Plan and </a:t>
            </a:r>
            <a:r>
              <a:rPr lang="en-GB" sz="900" dirty="0" smtClean="0">
                <a:latin typeface="Calibri" pitchFamily="34" charset="0"/>
              </a:rPr>
              <a:t>Enablers</a:t>
            </a:r>
          </a:p>
          <a:p>
            <a:pPr algn="ctr"/>
            <a:r>
              <a:rPr lang="en-GB" sz="900" dirty="0" smtClean="0">
                <a:latin typeface="Calibri" pitchFamily="34" charset="0"/>
              </a:rPr>
              <a:t>(Carol </a:t>
            </a:r>
            <a:r>
              <a:rPr lang="en-GB" sz="900" dirty="0" err="1" smtClean="0">
                <a:latin typeface="Calibri" pitchFamily="34" charset="0"/>
              </a:rPr>
              <a:t>Culley</a:t>
            </a:r>
            <a:r>
              <a:rPr lang="en-GB" sz="900" dirty="0" smtClean="0">
                <a:latin typeface="Calibri" pitchFamily="34" charset="0"/>
              </a:rPr>
              <a:t> / Joanne Newton)</a:t>
            </a:r>
            <a:endParaRPr lang="en-GB" sz="900" dirty="0">
              <a:latin typeface="Calibri" pitchFamily="34" charset="0"/>
            </a:endParaRPr>
          </a:p>
        </p:txBody>
      </p:sp>
      <p:sp>
        <p:nvSpPr>
          <p:cNvPr id="17" name="Rectangle 20"/>
          <p:cNvSpPr>
            <a:spLocks noChangeArrowheads="1"/>
          </p:cNvSpPr>
          <p:nvPr/>
        </p:nvSpPr>
        <p:spPr bwMode="auto">
          <a:xfrm>
            <a:off x="3951288" y="3375026"/>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Resources and Finance</a:t>
            </a:r>
          </a:p>
        </p:txBody>
      </p:sp>
      <p:sp>
        <p:nvSpPr>
          <p:cNvPr id="18" name="Rectangle 20"/>
          <p:cNvSpPr>
            <a:spLocks noChangeArrowheads="1"/>
          </p:cNvSpPr>
          <p:nvPr/>
        </p:nvSpPr>
        <p:spPr bwMode="auto">
          <a:xfrm>
            <a:off x="3911600" y="3886997"/>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a:latin typeface="Calibri" pitchFamily="34" charset="0"/>
              </a:rPr>
              <a:t>Primary Care Transfer</a:t>
            </a:r>
          </a:p>
        </p:txBody>
      </p:sp>
      <p:sp>
        <p:nvSpPr>
          <p:cNvPr id="19" name="Rectangle 20"/>
          <p:cNvSpPr>
            <a:spLocks noChangeArrowheads="1"/>
          </p:cNvSpPr>
          <p:nvPr/>
        </p:nvSpPr>
        <p:spPr bwMode="auto">
          <a:xfrm>
            <a:off x="3906837" y="4363246"/>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Specialised Services Transfer</a:t>
            </a:r>
          </a:p>
        </p:txBody>
      </p:sp>
      <p:sp>
        <p:nvSpPr>
          <p:cNvPr id="22" name="Rectangle 20"/>
          <p:cNvSpPr>
            <a:spLocks noChangeArrowheads="1"/>
          </p:cNvSpPr>
          <p:nvPr/>
        </p:nvSpPr>
        <p:spPr bwMode="auto">
          <a:xfrm>
            <a:off x="3911600" y="4799013"/>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Prevention and Public Health</a:t>
            </a:r>
          </a:p>
        </p:txBody>
      </p:sp>
      <p:sp>
        <p:nvSpPr>
          <p:cNvPr id="52224" name="Rectangle 20"/>
          <p:cNvSpPr>
            <a:spLocks noChangeArrowheads="1"/>
          </p:cNvSpPr>
          <p:nvPr/>
        </p:nvSpPr>
        <p:spPr bwMode="auto">
          <a:xfrm>
            <a:off x="3910013" y="5229225"/>
            <a:ext cx="1543050" cy="290513"/>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a:latin typeface="Calibri" pitchFamily="34" charset="0"/>
              </a:rPr>
              <a:t>Workforce Training and Development</a:t>
            </a:r>
          </a:p>
        </p:txBody>
      </p:sp>
      <p:sp>
        <p:nvSpPr>
          <p:cNvPr id="52268" name="Title 1"/>
          <p:cNvSpPr>
            <a:spLocks/>
          </p:cNvSpPr>
          <p:nvPr/>
        </p:nvSpPr>
        <p:spPr bwMode="auto">
          <a:xfrm>
            <a:off x="0" y="311150"/>
            <a:ext cx="8229600" cy="857250"/>
          </a:xfrm>
          <a:prstGeom prst="rect">
            <a:avLst/>
          </a:prstGeom>
          <a:noFill/>
          <a:ln w="9525">
            <a:noFill/>
            <a:miter lim="800000"/>
            <a:headEnd/>
            <a:tailEnd/>
          </a:ln>
        </p:spPr>
        <p:txBody>
          <a:bodyPr/>
          <a:lstStyle/>
          <a:p>
            <a:pPr algn="ctr"/>
            <a:r>
              <a:rPr lang="en-US" sz="3200" b="1" dirty="0" smtClean="0">
                <a:latin typeface="Calibri" pitchFamily="34" charset="0"/>
              </a:rPr>
              <a:t>    The </a:t>
            </a:r>
            <a:r>
              <a:rPr lang="en-US" sz="3200" b="1" dirty="0" err="1">
                <a:latin typeface="Calibri" pitchFamily="34" charset="0"/>
              </a:rPr>
              <a:t>P</a:t>
            </a:r>
            <a:r>
              <a:rPr lang="en-US" sz="3200" b="1" dirty="0" err="1" smtClean="0">
                <a:latin typeface="Calibri" pitchFamily="34" charset="0"/>
              </a:rPr>
              <a:t>rogramme</a:t>
            </a:r>
            <a:endParaRPr lang="en-US" sz="3200" b="1" dirty="0" smtClean="0">
              <a:latin typeface="Calibri" pitchFamily="34" charset="0"/>
            </a:endParaRPr>
          </a:p>
          <a:p>
            <a:endParaRPr lang="en-US" sz="3200" b="1" dirty="0">
              <a:latin typeface="Calibri" pitchFamily="34" charset="0"/>
            </a:endParaRPr>
          </a:p>
          <a:p>
            <a:endParaRPr lang="en-US" sz="3200" b="1" dirty="0" smtClean="0">
              <a:latin typeface="Calibri" pitchFamily="34" charset="0"/>
            </a:endParaRPr>
          </a:p>
          <a:p>
            <a:endParaRPr lang="en-US" sz="3200" b="1" dirty="0">
              <a:latin typeface="Calibri" pitchFamily="34" charset="0"/>
            </a:endParaRPr>
          </a:p>
          <a:p>
            <a:endParaRPr lang="en-US" sz="3200" b="1" dirty="0">
              <a:latin typeface="Calibri" pitchFamily="34" charset="0"/>
            </a:endParaRPr>
          </a:p>
        </p:txBody>
      </p:sp>
      <p:sp>
        <p:nvSpPr>
          <p:cNvPr id="52228" name="Rectangle 20"/>
          <p:cNvSpPr>
            <a:spLocks noChangeArrowheads="1"/>
          </p:cNvSpPr>
          <p:nvPr/>
        </p:nvSpPr>
        <p:spPr bwMode="auto">
          <a:xfrm>
            <a:off x="5637213" y="3389314"/>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Communications</a:t>
            </a:r>
            <a:endParaRPr lang="en-GB" sz="900" dirty="0">
              <a:latin typeface="Calibri" pitchFamily="34" charset="0"/>
            </a:endParaRPr>
          </a:p>
        </p:txBody>
      </p:sp>
      <p:sp>
        <p:nvSpPr>
          <p:cNvPr id="44" name="Rectangle 20"/>
          <p:cNvSpPr>
            <a:spLocks noChangeArrowheads="1"/>
          </p:cNvSpPr>
          <p:nvPr/>
        </p:nvSpPr>
        <p:spPr bwMode="auto">
          <a:xfrm>
            <a:off x="5640388" y="3892555"/>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Public engagement</a:t>
            </a:r>
            <a:endParaRPr lang="en-GB" sz="900" dirty="0">
              <a:latin typeface="Calibri" pitchFamily="34" charset="0"/>
            </a:endParaRPr>
          </a:p>
        </p:txBody>
      </p:sp>
      <p:sp>
        <p:nvSpPr>
          <p:cNvPr id="45" name="Rectangle 20"/>
          <p:cNvSpPr>
            <a:spLocks noChangeArrowheads="1"/>
          </p:cNvSpPr>
          <p:nvPr/>
        </p:nvSpPr>
        <p:spPr bwMode="auto">
          <a:xfrm>
            <a:off x="5640388" y="4384677"/>
            <a:ext cx="1543050" cy="290512"/>
          </a:xfrm>
          <a:prstGeom prst="rect">
            <a:avLst/>
          </a:prstGeom>
          <a:solidFill>
            <a:srgbClr val="99CCFF"/>
          </a:solidFill>
          <a:ln w="9525" algn="ctr">
            <a:solidFill>
              <a:srgbClr val="558ED5"/>
            </a:solidFill>
            <a:miter lim="800000"/>
            <a:headEnd/>
            <a:tailEnd/>
          </a:ln>
          <a:effectLst>
            <a:outerShdw dist="23000" dir="5400000" rotWithShape="0">
              <a:srgbClr val="000000">
                <a:alpha val="34999"/>
              </a:srgbClr>
            </a:outerShdw>
          </a:effectLst>
        </p:spPr>
        <p:txBody>
          <a:bodyPr anchor="ctr"/>
          <a:lstStyle/>
          <a:p>
            <a:pPr algn="ctr"/>
            <a:r>
              <a:rPr lang="en-GB" sz="900" dirty="0" smtClean="0">
                <a:latin typeface="Calibri" pitchFamily="34" charset="0"/>
              </a:rPr>
              <a:t>Change movement</a:t>
            </a:r>
            <a:endParaRPr lang="en-GB" sz="900" dirty="0">
              <a:latin typeface="Calibri" pitchFamily="34" charset="0"/>
            </a:endParaRPr>
          </a:p>
        </p:txBody>
      </p:sp>
      <p:sp>
        <p:nvSpPr>
          <p:cNvPr id="42" name="Rectangle 41"/>
          <p:cNvSpPr/>
          <p:nvPr/>
        </p:nvSpPr>
        <p:spPr>
          <a:xfrm>
            <a:off x="1249362" y="1402936"/>
            <a:ext cx="6550867" cy="314572"/>
          </a:xfrm>
          <a:prstGeom prst="rect">
            <a:avLst/>
          </a:prstGeom>
          <a:solidFill>
            <a:schemeClr val="bg1"/>
          </a:solidFill>
          <a:ln>
            <a:solidFill>
              <a:schemeClr val="tx2">
                <a:lumMod val="60000"/>
                <a:lumOff val="40000"/>
              </a:schemeClr>
            </a:solidFill>
          </a:ln>
        </p:spPr>
        <p:style>
          <a:lnRef idx="1">
            <a:schemeClr val="accent1"/>
          </a:lnRef>
          <a:fillRef idx="1001">
            <a:schemeClr val="dk2"/>
          </a:fillRef>
          <a:effectRef idx="2">
            <a:schemeClr val="accent1"/>
          </a:effectRef>
          <a:fontRef idx="minor">
            <a:schemeClr val="lt1"/>
          </a:fontRef>
        </p:style>
        <p:txBody>
          <a:bodyPr anchor="ctr"/>
          <a:lstStyle/>
          <a:p>
            <a:pPr algn="ctr" fontAlgn="auto">
              <a:spcBef>
                <a:spcPts val="0"/>
              </a:spcBef>
              <a:spcAft>
                <a:spcPts val="0"/>
              </a:spcAft>
              <a:defRPr/>
            </a:pPr>
            <a:r>
              <a:rPr lang="en-GB" dirty="0" smtClean="0">
                <a:solidFill>
                  <a:schemeClr val="tx1"/>
                </a:solidFill>
              </a:rPr>
              <a:t>GM Health and </a:t>
            </a:r>
            <a:r>
              <a:rPr lang="en-GB" dirty="0">
                <a:solidFill>
                  <a:schemeClr val="tx1"/>
                </a:solidFill>
              </a:rPr>
              <a:t>Social Care Devolution </a:t>
            </a:r>
            <a:r>
              <a:rPr lang="en-GB" dirty="0" smtClean="0">
                <a:solidFill>
                  <a:schemeClr val="tx1"/>
                </a:solidFill>
              </a:rPr>
              <a:t>Transition Management Team</a:t>
            </a:r>
            <a:endParaRPr lang="en-GB" dirty="0">
              <a:solidFill>
                <a:schemeClr val="tx1"/>
              </a:solidFill>
            </a:endParaRPr>
          </a:p>
        </p:txBody>
      </p:sp>
    </p:spTree>
    <p:extLst>
      <p:ext uri="{BB962C8B-B14F-4D97-AF65-F5344CB8AC3E}">
        <p14:creationId xmlns:p14="http://schemas.microsoft.com/office/powerpoint/2010/main" val="1775367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8177" name="Group 36"/>
          <p:cNvGrpSpPr>
            <a:grpSpLocks/>
          </p:cNvGrpSpPr>
          <p:nvPr/>
        </p:nvGrpSpPr>
        <p:grpSpPr bwMode="auto">
          <a:xfrm>
            <a:off x="34925" y="865188"/>
            <a:ext cx="8928100" cy="576262"/>
            <a:chOff x="68" y="2523"/>
            <a:chExt cx="5624" cy="363"/>
          </a:xfrm>
        </p:grpSpPr>
        <p:sp>
          <p:nvSpPr>
            <p:cNvPr id="178196" name="Line 6"/>
            <p:cNvSpPr>
              <a:spLocks noChangeShapeType="1"/>
            </p:cNvSpPr>
            <p:nvPr/>
          </p:nvSpPr>
          <p:spPr bwMode="auto">
            <a:xfrm>
              <a:off x="295" y="2886"/>
              <a:ext cx="5170" cy="0"/>
            </a:xfrm>
            <a:prstGeom prst="line">
              <a:avLst/>
            </a:prstGeom>
            <a:noFill/>
            <a:ln w="9525">
              <a:solidFill>
                <a:schemeClr val="tx1"/>
              </a:solidFill>
              <a:round/>
              <a:headEnd/>
              <a:tailEnd/>
            </a:ln>
          </p:spPr>
          <p:txBody>
            <a:bodyPr/>
            <a:lstStyle/>
            <a:p>
              <a:endParaRPr lang="en-US"/>
            </a:p>
          </p:txBody>
        </p:sp>
        <p:sp>
          <p:nvSpPr>
            <p:cNvPr id="178197" name="Line 7"/>
            <p:cNvSpPr>
              <a:spLocks noChangeShapeType="1"/>
            </p:cNvSpPr>
            <p:nvPr/>
          </p:nvSpPr>
          <p:spPr bwMode="auto">
            <a:xfrm flipV="1">
              <a:off x="295" y="2795"/>
              <a:ext cx="0" cy="91"/>
            </a:xfrm>
            <a:prstGeom prst="line">
              <a:avLst/>
            </a:prstGeom>
            <a:noFill/>
            <a:ln w="9525">
              <a:solidFill>
                <a:schemeClr val="tx1"/>
              </a:solidFill>
              <a:round/>
              <a:headEnd/>
              <a:tailEnd/>
            </a:ln>
          </p:spPr>
          <p:txBody>
            <a:bodyPr/>
            <a:lstStyle/>
            <a:p>
              <a:endParaRPr lang="en-US"/>
            </a:p>
          </p:txBody>
        </p:sp>
        <p:sp>
          <p:nvSpPr>
            <p:cNvPr id="178198" name="Line 8"/>
            <p:cNvSpPr>
              <a:spLocks noChangeShapeType="1"/>
            </p:cNvSpPr>
            <p:nvPr/>
          </p:nvSpPr>
          <p:spPr bwMode="auto">
            <a:xfrm flipV="1">
              <a:off x="941" y="2795"/>
              <a:ext cx="0" cy="91"/>
            </a:xfrm>
            <a:prstGeom prst="line">
              <a:avLst/>
            </a:prstGeom>
            <a:noFill/>
            <a:ln w="9525">
              <a:solidFill>
                <a:schemeClr val="tx1"/>
              </a:solidFill>
              <a:round/>
              <a:headEnd/>
              <a:tailEnd/>
            </a:ln>
          </p:spPr>
          <p:txBody>
            <a:bodyPr/>
            <a:lstStyle/>
            <a:p>
              <a:endParaRPr lang="en-US"/>
            </a:p>
          </p:txBody>
        </p:sp>
        <p:sp>
          <p:nvSpPr>
            <p:cNvPr id="178199" name="Text Box 9"/>
            <p:cNvSpPr txBox="1">
              <a:spLocks noChangeArrowheads="1"/>
            </p:cNvSpPr>
            <p:nvPr/>
          </p:nvSpPr>
          <p:spPr bwMode="auto">
            <a:xfrm>
              <a:off x="68"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2015</a:t>
              </a:r>
            </a:p>
          </p:txBody>
        </p:sp>
        <p:sp>
          <p:nvSpPr>
            <p:cNvPr id="178200" name="Line 10"/>
            <p:cNvSpPr>
              <a:spLocks noChangeShapeType="1"/>
            </p:cNvSpPr>
            <p:nvPr/>
          </p:nvSpPr>
          <p:spPr bwMode="auto">
            <a:xfrm flipV="1">
              <a:off x="1587" y="2795"/>
              <a:ext cx="0" cy="91"/>
            </a:xfrm>
            <a:prstGeom prst="line">
              <a:avLst/>
            </a:prstGeom>
            <a:noFill/>
            <a:ln w="9525">
              <a:solidFill>
                <a:schemeClr val="tx1"/>
              </a:solidFill>
              <a:round/>
              <a:headEnd/>
              <a:tailEnd/>
            </a:ln>
          </p:spPr>
          <p:txBody>
            <a:bodyPr/>
            <a:lstStyle/>
            <a:p>
              <a:endParaRPr lang="en-US"/>
            </a:p>
          </p:txBody>
        </p:sp>
        <p:sp>
          <p:nvSpPr>
            <p:cNvPr id="178201" name="Line 11"/>
            <p:cNvSpPr>
              <a:spLocks noChangeShapeType="1"/>
            </p:cNvSpPr>
            <p:nvPr/>
          </p:nvSpPr>
          <p:spPr bwMode="auto">
            <a:xfrm flipV="1">
              <a:off x="2233" y="2795"/>
              <a:ext cx="0" cy="91"/>
            </a:xfrm>
            <a:prstGeom prst="line">
              <a:avLst/>
            </a:prstGeom>
            <a:noFill/>
            <a:ln w="9525">
              <a:solidFill>
                <a:schemeClr val="tx1"/>
              </a:solidFill>
              <a:round/>
              <a:headEnd/>
              <a:tailEnd/>
            </a:ln>
          </p:spPr>
          <p:txBody>
            <a:bodyPr/>
            <a:lstStyle/>
            <a:p>
              <a:endParaRPr lang="en-US"/>
            </a:p>
          </p:txBody>
        </p:sp>
        <p:sp>
          <p:nvSpPr>
            <p:cNvPr id="178202" name="Line 12"/>
            <p:cNvSpPr>
              <a:spLocks noChangeShapeType="1"/>
            </p:cNvSpPr>
            <p:nvPr/>
          </p:nvSpPr>
          <p:spPr bwMode="auto">
            <a:xfrm flipV="1">
              <a:off x="2880" y="2795"/>
              <a:ext cx="0" cy="91"/>
            </a:xfrm>
            <a:prstGeom prst="line">
              <a:avLst/>
            </a:prstGeom>
            <a:noFill/>
            <a:ln w="9525">
              <a:solidFill>
                <a:schemeClr val="tx1"/>
              </a:solidFill>
              <a:round/>
              <a:headEnd/>
              <a:tailEnd/>
            </a:ln>
          </p:spPr>
          <p:txBody>
            <a:bodyPr/>
            <a:lstStyle/>
            <a:p>
              <a:endParaRPr lang="en-US"/>
            </a:p>
          </p:txBody>
        </p:sp>
        <p:sp>
          <p:nvSpPr>
            <p:cNvPr id="178203" name="Line 13"/>
            <p:cNvSpPr>
              <a:spLocks noChangeShapeType="1"/>
            </p:cNvSpPr>
            <p:nvPr/>
          </p:nvSpPr>
          <p:spPr bwMode="auto">
            <a:xfrm flipV="1">
              <a:off x="3526" y="2795"/>
              <a:ext cx="0" cy="91"/>
            </a:xfrm>
            <a:prstGeom prst="line">
              <a:avLst/>
            </a:prstGeom>
            <a:noFill/>
            <a:ln w="9525">
              <a:solidFill>
                <a:schemeClr val="tx1"/>
              </a:solidFill>
              <a:round/>
              <a:headEnd/>
              <a:tailEnd/>
            </a:ln>
          </p:spPr>
          <p:txBody>
            <a:bodyPr/>
            <a:lstStyle/>
            <a:p>
              <a:endParaRPr lang="en-US"/>
            </a:p>
          </p:txBody>
        </p:sp>
        <p:sp>
          <p:nvSpPr>
            <p:cNvPr id="178204" name="Line 14"/>
            <p:cNvSpPr>
              <a:spLocks noChangeShapeType="1"/>
            </p:cNvSpPr>
            <p:nvPr/>
          </p:nvSpPr>
          <p:spPr bwMode="auto">
            <a:xfrm flipV="1">
              <a:off x="4172" y="2795"/>
              <a:ext cx="0" cy="91"/>
            </a:xfrm>
            <a:prstGeom prst="line">
              <a:avLst/>
            </a:prstGeom>
            <a:noFill/>
            <a:ln w="9525">
              <a:solidFill>
                <a:schemeClr val="tx1"/>
              </a:solidFill>
              <a:round/>
              <a:headEnd/>
              <a:tailEnd/>
            </a:ln>
          </p:spPr>
          <p:txBody>
            <a:bodyPr/>
            <a:lstStyle/>
            <a:p>
              <a:endParaRPr lang="en-US"/>
            </a:p>
          </p:txBody>
        </p:sp>
        <p:sp>
          <p:nvSpPr>
            <p:cNvPr id="178205" name="Line 15"/>
            <p:cNvSpPr>
              <a:spLocks noChangeShapeType="1"/>
            </p:cNvSpPr>
            <p:nvPr/>
          </p:nvSpPr>
          <p:spPr bwMode="auto">
            <a:xfrm flipV="1">
              <a:off x="4818" y="2795"/>
              <a:ext cx="0" cy="91"/>
            </a:xfrm>
            <a:prstGeom prst="line">
              <a:avLst/>
            </a:prstGeom>
            <a:noFill/>
            <a:ln w="9525">
              <a:solidFill>
                <a:schemeClr val="tx1"/>
              </a:solidFill>
              <a:round/>
              <a:headEnd/>
              <a:tailEnd/>
            </a:ln>
          </p:spPr>
          <p:txBody>
            <a:bodyPr/>
            <a:lstStyle/>
            <a:p>
              <a:endParaRPr lang="en-US"/>
            </a:p>
          </p:txBody>
        </p:sp>
        <p:sp>
          <p:nvSpPr>
            <p:cNvPr id="178206" name="Line 16"/>
            <p:cNvSpPr>
              <a:spLocks noChangeShapeType="1"/>
            </p:cNvSpPr>
            <p:nvPr/>
          </p:nvSpPr>
          <p:spPr bwMode="auto">
            <a:xfrm flipV="1">
              <a:off x="5465" y="2795"/>
              <a:ext cx="0" cy="91"/>
            </a:xfrm>
            <a:prstGeom prst="line">
              <a:avLst/>
            </a:prstGeom>
            <a:noFill/>
            <a:ln w="9525">
              <a:solidFill>
                <a:schemeClr val="tx1"/>
              </a:solidFill>
              <a:round/>
              <a:headEnd/>
              <a:tailEnd/>
            </a:ln>
          </p:spPr>
          <p:txBody>
            <a:bodyPr/>
            <a:lstStyle/>
            <a:p>
              <a:endParaRPr lang="en-US"/>
            </a:p>
          </p:txBody>
        </p:sp>
        <p:sp>
          <p:nvSpPr>
            <p:cNvPr id="178207" name="Text Box 17"/>
            <p:cNvSpPr txBox="1">
              <a:spLocks noChangeArrowheads="1"/>
            </p:cNvSpPr>
            <p:nvPr/>
          </p:nvSpPr>
          <p:spPr bwMode="auto">
            <a:xfrm>
              <a:off x="612"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Summer 2015</a:t>
              </a:r>
            </a:p>
          </p:txBody>
        </p:sp>
        <p:sp>
          <p:nvSpPr>
            <p:cNvPr id="178208" name="Text Box 18"/>
            <p:cNvSpPr txBox="1">
              <a:spLocks noChangeArrowheads="1"/>
            </p:cNvSpPr>
            <p:nvPr/>
          </p:nvSpPr>
          <p:spPr bwMode="auto">
            <a:xfrm>
              <a:off x="1292"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Autumn 2015</a:t>
              </a:r>
            </a:p>
          </p:txBody>
        </p:sp>
        <p:sp>
          <p:nvSpPr>
            <p:cNvPr id="178209" name="Text Box 19"/>
            <p:cNvSpPr txBox="1">
              <a:spLocks noChangeArrowheads="1"/>
            </p:cNvSpPr>
            <p:nvPr/>
          </p:nvSpPr>
          <p:spPr bwMode="auto">
            <a:xfrm>
              <a:off x="1927" y="2523"/>
              <a:ext cx="54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Winter 2015</a:t>
              </a:r>
            </a:p>
          </p:txBody>
        </p:sp>
        <p:sp>
          <p:nvSpPr>
            <p:cNvPr id="178210" name="Text Box 20"/>
            <p:cNvSpPr txBox="1">
              <a:spLocks noChangeArrowheads="1"/>
            </p:cNvSpPr>
            <p:nvPr/>
          </p:nvSpPr>
          <p:spPr bwMode="auto">
            <a:xfrm>
              <a:off x="2653"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2016</a:t>
              </a:r>
            </a:p>
          </p:txBody>
        </p:sp>
        <p:sp>
          <p:nvSpPr>
            <p:cNvPr id="178211" name="Text Box 21"/>
            <p:cNvSpPr txBox="1">
              <a:spLocks noChangeArrowheads="1"/>
            </p:cNvSpPr>
            <p:nvPr/>
          </p:nvSpPr>
          <p:spPr bwMode="auto">
            <a:xfrm>
              <a:off x="3198"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Summer 2016</a:t>
              </a:r>
            </a:p>
          </p:txBody>
        </p:sp>
        <p:sp>
          <p:nvSpPr>
            <p:cNvPr id="178212" name="Text Box 22"/>
            <p:cNvSpPr txBox="1">
              <a:spLocks noChangeArrowheads="1"/>
            </p:cNvSpPr>
            <p:nvPr/>
          </p:nvSpPr>
          <p:spPr bwMode="auto">
            <a:xfrm>
              <a:off x="3878" y="2523"/>
              <a:ext cx="63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Autumn 2016</a:t>
              </a:r>
            </a:p>
          </p:txBody>
        </p:sp>
        <p:sp>
          <p:nvSpPr>
            <p:cNvPr id="178213" name="Text Box 23"/>
            <p:cNvSpPr txBox="1">
              <a:spLocks noChangeArrowheads="1"/>
            </p:cNvSpPr>
            <p:nvPr/>
          </p:nvSpPr>
          <p:spPr bwMode="auto">
            <a:xfrm>
              <a:off x="4558" y="2523"/>
              <a:ext cx="545"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Winter 2016</a:t>
              </a:r>
            </a:p>
          </p:txBody>
        </p:sp>
        <p:sp>
          <p:nvSpPr>
            <p:cNvPr id="178214" name="Text Box 24"/>
            <p:cNvSpPr txBox="1">
              <a:spLocks noChangeArrowheads="1"/>
            </p:cNvSpPr>
            <p:nvPr/>
          </p:nvSpPr>
          <p:spPr bwMode="auto">
            <a:xfrm>
              <a:off x="5193" y="2523"/>
              <a:ext cx="499" cy="294"/>
            </a:xfrm>
            <a:prstGeom prst="rect">
              <a:avLst/>
            </a:prstGeom>
            <a:noFill/>
            <a:ln w="9525">
              <a:solidFill>
                <a:schemeClr val="tx1"/>
              </a:solidFill>
              <a:miter lim="800000"/>
              <a:headEnd/>
              <a:tailEnd/>
            </a:ln>
          </p:spPr>
          <p:txBody>
            <a:bodyPr>
              <a:spAutoFit/>
            </a:bodyPr>
            <a:lstStyle/>
            <a:p>
              <a:pPr algn="ctr">
                <a:spcBef>
                  <a:spcPct val="50000"/>
                </a:spcBef>
              </a:pPr>
              <a:r>
                <a:rPr lang="en-GB" altLang="en-US" sz="1200">
                  <a:solidFill>
                    <a:srgbClr val="777777"/>
                  </a:solidFill>
                </a:rPr>
                <a:t>Spring 2017</a:t>
              </a:r>
            </a:p>
          </p:txBody>
        </p:sp>
      </p:grpSp>
      <p:sp>
        <p:nvSpPr>
          <p:cNvPr id="178178" name="Line 41"/>
          <p:cNvSpPr>
            <a:spLocks noChangeShapeType="1"/>
          </p:cNvSpPr>
          <p:nvPr/>
        </p:nvSpPr>
        <p:spPr bwMode="auto">
          <a:xfrm>
            <a:off x="539750" y="1441450"/>
            <a:ext cx="0" cy="520700"/>
          </a:xfrm>
          <a:prstGeom prst="line">
            <a:avLst/>
          </a:prstGeom>
          <a:noFill/>
          <a:ln w="9525">
            <a:solidFill>
              <a:schemeClr val="tx1"/>
            </a:solidFill>
            <a:round/>
            <a:headEnd/>
            <a:tailEnd/>
          </a:ln>
        </p:spPr>
        <p:txBody>
          <a:bodyPr/>
          <a:lstStyle/>
          <a:p>
            <a:endParaRPr lang="en-US"/>
          </a:p>
        </p:txBody>
      </p:sp>
      <p:sp>
        <p:nvSpPr>
          <p:cNvPr id="178179" name="Rectangle 44"/>
          <p:cNvSpPr>
            <a:spLocks noChangeArrowheads="1"/>
          </p:cNvSpPr>
          <p:nvPr/>
        </p:nvSpPr>
        <p:spPr bwMode="auto">
          <a:xfrm>
            <a:off x="179388" y="2012950"/>
            <a:ext cx="1531937" cy="1944688"/>
          </a:xfrm>
          <a:prstGeom prst="rect">
            <a:avLst/>
          </a:prstGeom>
          <a:noFill/>
          <a:ln w="9525">
            <a:solidFill>
              <a:srgbClr val="558ED5"/>
            </a:solidFill>
            <a:miter lim="800000"/>
            <a:headEnd/>
            <a:tailEnd/>
          </a:ln>
        </p:spPr>
        <p:txBody>
          <a:bodyPr wrap="none" anchor="ctr"/>
          <a:lstStyle/>
          <a:p>
            <a:endParaRPr lang="en-US" altLang="en-US"/>
          </a:p>
        </p:txBody>
      </p:sp>
      <p:sp>
        <p:nvSpPr>
          <p:cNvPr id="178180" name="Rectangle 45"/>
          <p:cNvSpPr>
            <a:spLocks noChangeArrowheads="1"/>
          </p:cNvSpPr>
          <p:nvPr/>
        </p:nvSpPr>
        <p:spPr bwMode="auto">
          <a:xfrm>
            <a:off x="190500" y="2063750"/>
            <a:ext cx="1633538" cy="1817688"/>
          </a:xfrm>
          <a:prstGeom prst="rect">
            <a:avLst/>
          </a:prstGeom>
          <a:noFill/>
          <a:ln w="9525">
            <a:noFill/>
            <a:miter lim="800000"/>
            <a:headEnd/>
            <a:tailEnd/>
          </a:ln>
        </p:spPr>
        <p:txBody>
          <a:bodyPr/>
          <a:lstStyle/>
          <a:p>
            <a:pPr marL="342900" indent="-342900">
              <a:spcBef>
                <a:spcPct val="20000"/>
              </a:spcBef>
            </a:pPr>
            <a:r>
              <a:rPr lang="en-GB" altLang="en-US" sz="1400" b="1" dirty="0"/>
              <a:t>APRIL:</a:t>
            </a:r>
            <a:r>
              <a:rPr lang="en-GB" altLang="en-US" sz="1400" dirty="0">
                <a:solidFill>
                  <a:schemeClr val="tx2"/>
                </a:solidFill>
              </a:rPr>
              <a:t> Process</a:t>
            </a:r>
          </a:p>
          <a:p>
            <a:pPr marL="342900" indent="-342900">
              <a:spcBef>
                <a:spcPct val="20000"/>
              </a:spcBef>
            </a:pPr>
            <a:r>
              <a:rPr lang="en-GB" altLang="en-US" sz="1400" dirty="0">
                <a:solidFill>
                  <a:schemeClr val="tx2"/>
                </a:solidFill>
              </a:rPr>
              <a:t>for establishment</a:t>
            </a:r>
          </a:p>
          <a:p>
            <a:pPr marL="342900" indent="-342900">
              <a:spcBef>
                <a:spcPct val="20000"/>
              </a:spcBef>
            </a:pPr>
            <a:r>
              <a:rPr lang="en-GB" altLang="en-US" sz="1400" dirty="0">
                <a:solidFill>
                  <a:schemeClr val="tx2"/>
                </a:solidFill>
              </a:rPr>
              <a:t>Of Shadow</a:t>
            </a:r>
          </a:p>
          <a:p>
            <a:pPr marL="342900" indent="-342900">
              <a:spcBef>
                <a:spcPct val="20000"/>
              </a:spcBef>
            </a:pPr>
            <a:r>
              <a:rPr lang="en-GB" altLang="en-US" sz="1400" dirty="0">
                <a:solidFill>
                  <a:schemeClr val="tx2"/>
                </a:solidFill>
              </a:rPr>
              <a:t>Governance</a:t>
            </a:r>
          </a:p>
          <a:p>
            <a:pPr marL="342900" indent="-342900">
              <a:spcBef>
                <a:spcPct val="20000"/>
              </a:spcBef>
            </a:pPr>
            <a:r>
              <a:rPr lang="en-GB" altLang="en-US" sz="1400" dirty="0">
                <a:solidFill>
                  <a:schemeClr val="tx2"/>
                </a:solidFill>
              </a:rPr>
              <a:t>Arrangements</a:t>
            </a:r>
          </a:p>
          <a:p>
            <a:pPr marL="342900" indent="-342900">
              <a:spcBef>
                <a:spcPct val="20000"/>
              </a:spcBef>
            </a:pPr>
            <a:r>
              <a:rPr lang="en-GB" altLang="en-US" sz="1400" dirty="0">
                <a:solidFill>
                  <a:schemeClr val="tx2"/>
                </a:solidFill>
              </a:rPr>
              <a:t>Agreed and </a:t>
            </a:r>
          </a:p>
          <a:p>
            <a:pPr marL="342900" indent="-342900">
              <a:spcBef>
                <a:spcPct val="20000"/>
              </a:spcBef>
            </a:pPr>
            <a:r>
              <a:rPr lang="en-GB" altLang="en-US" sz="1400" dirty="0">
                <a:solidFill>
                  <a:schemeClr val="tx2"/>
                </a:solidFill>
              </a:rPr>
              <a:t>initiated</a:t>
            </a:r>
          </a:p>
        </p:txBody>
      </p:sp>
      <p:sp>
        <p:nvSpPr>
          <p:cNvPr id="178181" name="Rectangle 46"/>
          <p:cNvSpPr>
            <a:spLocks noChangeArrowheads="1"/>
          </p:cNvSpPr>
          <p:nvPr/>
        </p:nvSpPr>
        <p:spPr bwMode="auto">
          <a:xfrm>
            <a:off x="306388" y="5445125"/>
            <a:ext cx="4281487" cy="1287463"/>
          </a:xfrm>
          <a:prstGeom prst="rect">
            <a:avLst/>
          </a:prstGeom>
          <a:noFill/>
          <a:ln w="9525">
            <a:solidFill>
              <a:srgbClr val="558ED5"/>
            </a:solidFill>
            <a:miter lim="800000"/>
            <a:headEnd/>
            <a:tailEnd/>
          </a:ln>
        </p:spPr>
        <p:txBody>
          <a:bodyPr wrap="none" anchor="ctr"/>
          <a:lstStyle/>
          <a:p>
            <a:endParaRPr lang="en-US" altLang="en-US"/>
          </a:p>
        </p:txBody>
      </p:sp>
      <p:sp>
        <p:nvSpPr>
          <p:cNvPr id="178182" name="Line 52"/>
          <p:cNvSpPr>
            <a:spLocks noChangeShapeType="1"/>
          </p:cNvSpPr>
          <p:nvPr/>
        </p:nvSpPr>
        <p:spPr bwMode="auto">
          <a:xfrm>
            <a:off x="8540750" y="1441450"/>
            <a:ext cx="0" cy="215900"/>
          </a:xfrm>
          <a:prstGeom prst="line">
            <a:avLst/>
          </a:prstGeom>
          <a:noFill/>
          <a:ln w="9525">
            <a:solidFill>
              <a:schemeClr val="bg2"/>
            </a:solidFill>
            <a:round/>
            <a:headEnd/>
            <a:tailEnd/>
          </a:ln>
        </p:spPr>
        <p:txBody>
          <a:bodyPr/>
          <a:lstStyle/>
          <a:p>
            <a:endParaRPr lang="en-US"/>
          </a:p>
        </p:txBody>
      </p:sp>
      <p:sp>
        <p:nvSpPr>
          <p:cNvPr id="178183" name="Line 63"/>
          <p:cNvSpPr>
            <a:spLocks noChangeShapeType="1"/>
          </p:cNvSpPr>
          <p:nvPr/>
        </p:nvSpPr>
        <p:spPr bwMode="auto">
          <a:xfrm>
            <a:off x="2826769" y="1454150"/>
            <a:ext cx="0" cy="3412847"/>
          </a:xfrm>
          <a:prstGeom prst="line">
            <a:avLst/>
          </a:prstGeom>
          <a:noFill/>
          <a:ln w="9525">
            <a:solidFill>
              <a:schemeClr val="tx1"/>
            </a:solidFill>
            <a:round/>
            <a:headEnd/>
            <a:tailEnd/>
          </a:ln>
        </p:spPr>
        <p:txBody>
          <a:bodyPr/>
          <a:lstStyle/>
          <a:p>
            <a:endParaRPr lang="en-US"/>
          </a:p>
        </p:txBody>
      </p:sp>
      <p:sp>
        <p:nvSpPr>
          <p:cNvPr id="178184" name="Rectangle 66"/>
          <p:cNvSpPr>
            <a:spLocks noChangeArrowheads="1"/>
          </p:cNvSpPr>
          <p:nvPr/>
        </p:nvSpPr>
        <p:spPr bwMode="auto">
          <a:xfrm>
            <a:off x="344488" y="5457825"/>
            <a:ext cx="4190206" cy="1231106"/>
          </a:xfrm>
          <a:prstGeom prst="rect">
            <a:avLst/>
          </a:prstGeom>
          <a:noFill/>
          <a:ln w="9525">
            <a:noFill/>
            <a:miter lim="800000"/>
            <a:headEnd/>
            <a:tailEnd/>
          </a:ln>
        </p:spPr>
        <p:txBody>
          <a:bodyPr wrap="square">
            <a:spAutoFit/>
          </a:bodyPr>
          <a:lstStyle/>
          <a:p>
            <a:r>
              <a:rPr lang="en-GB" altLang="en-US" sz="1400" b="1" dirty="0"/>
              <a:t>AUGUST:</a:t>
            </a:r>
            <a:r>
              <a:rPr lang="en-GB" altLang="en-US" sz="1400" dirty="0"/>
              <a:t> Production of an Outline Plan to support the CSR process which will</a:t>
            </a:r>
            <a:r>
              <a:rPr lang="en-GB" altLang="en-US" dirty="0"/>
              <a:t> </a:t>
            </a:r>
            <a:r>
              <a:rPr lang="en-GB" altLang="en-US" sz="1400" dirty="0"/>
              <a:t>Include a specific investment fund proposal to further support primary and community care and will be the first stage of the development of the full Strategic Plan. </a:t>
            </a:r>
          </a:p>
        </p:txBody>
      </p:sp>
      <p:sp>
        <p:nvSpPr>
          <p:cNvPr id="178185" name="Rectangle 67"/>
          <p:cNvSpPr>
            <a:spLocks noChangeArrowheads="1"/>
          </p:cNvSpPr>
          <p:nvPr/>
        </p:nvSpPr>
        <p:spPr bwMode="auto">
          <a:xfrm>
            <a:off x="3003550" y="1892300"/>
            <a:ext cx="1454150" cy="2654300"/>
          </a:xfrm>
          <a:prstGeom prst="rect">
            <a:avLst/>
          </a:prstGeom>
          <a:noFill/>
          <a:ln w="9525">
            <a:solidFill>
              <a:srgbClr val="558ED5"/>
            </a:solidFill>
            <a:miter lim="800000"/>
            <a:headEnd/>
            <a:tailEnd/>
          </a:ln>
        </p:spPr>
        <p:txBody>
          <a:bodyPr>
            <a:spAutoFit/>
          </a:bodyPr>
          <a:lstStyle/>
          <a:p>
            <a:r>
              <a:rPr lang="en-GB" altLang="en-US" sz="1400" b="1" dirty="0"/>
              <a:t>DECEMBER:</a:t>
            </a:r>
            <a:r>
              <a:rPr lang="en-GB" altLang="en-US" sz="1400" dirty="0"/>
              <a:t> Production of the final agreed GM Strategic Sustainability Plan and individual Locality Plans ready for the start of the 2016/17 financial year </a:t>
            </a:r>
          </a:p>
        </p:txBody>
      </p:sp>
      <p:sp>
        <p:nvSpPr>
          <p:cNvPr id="178186" name="Line 69"/>
          <p:cNvSpPr>
            <a:spLocks noChangeShapeType="1"/>
          </p:cNvSpPr>
          <p:nvPr/>
        </p:nvSpPr>
        <p:spPr bwMode="auto">
          <a:xfrm>
            <a:off x="2511425" y="1454150"/>
            <a:ext cx="0" cy="3948113"/>
          </a:xfrm>
          <a:prstGeom prst="line">
            <a:avLst/>
          </a:prstGeom>
          <a:noFill/>
          <a:ln w="9525">
            <a:solidFill>
              <a:schemeClr val="tx1"/>
            </a:solidFill>
            <a:round/>
            <a:headEnd/>
            <a:tailEnd/>
          </a:ln>
        </p:spPr>
        <p:txBody>
          <a:bodyPr/>
          <a:lstStyle/>
          <a:p>
            <a:endParaRPr lang="en-US"/>
          </a:p>
        </p:txBody>
      </p:sp>
      <p:sp>
        <p:nvSpPr>
          <p:cNvPr id="178187" name="Rectangle 70"/>
          <p:cNvSpPr>
            <a:spLocks noChangeArrowheads="1"/>
          </p:cNvSpPr>
          <p:nvPr/>
        </p:nvSpPr>
        <p:spPr bwMode="auto">
          <a:xfrm>
            <a:off x="4570413" y="1729249"/>
            <a:ext cx="2101850" cy="3079750"/>
          </a:xfrm>
          <a:prstGeom prst="rect">
            <a:avLst/>
          </a:prstGeom>
          <a:noFill/>
          <a:ln w="9525">
            <a:solidFill>
              <a:srgbClr val="558ED5"/>
            </a:solidFill>
            <a:miter lim="800000"/>
            <a:headEnd/>
            <a:tailEnd/>
          </a:ln>
        </p:spPr>
        <p:txBody>
          <a:bodyPr>
            <a:spAutoFit/>
          </a:bodyPr>
          <a:lstStyle/>
          <a:p>
            <a:r>
              <a:rPr lang="en-GB" altLang="en-US" sz="1400" b="1" dirty="0"/>
              <a:t>DECEMBER:</a:t>
            </a:r>
            <a:r>
              <a:rPr lang="en-GB" altLang="en-US" sz="1400" dirty="0"/>
              <a:t> In preparation for devolution, GM and NHSE will have approved the details on the funds to be devolved and supporting governance, and local authorities and</a:t>
            </a:r>
          </a:p>
          <a:p>
            <a:r>
              <a:rPr lang="en-GB" altLang="en-US" sz="1400" dirty="0"/>
              <a:t>CCGs will have formally agreed the integrated health and social care arrangements.</a:t>
            </a:r>
          </a:p>
        </p:txBody>
      </p:sp>
      <p:sp>
        <p:nvSpPr>
          <p:cNvPr id="178188" name="Line 72"/>
          <p:cNvSpPr>
            <a:spLocks noChangeShapeType="1"/>
          </p:cNvSpPr>
          <p:nvPr/>
        </p:nvSpPr>
        <p:spPr bwMode="auto">
          <a:xfrm>
            <a:off x="4999038" y="1454150"/>
            <a:ext cx="0" cy="252413"/>
          </a:xfrm>
          <a:prstGeom prst="line">
            <a:avLst/>
          </a:prstGeom>
          <a:noFill/>
          <a:ln w="9525">
            <a:solidFill>
              <a:schemeClr val="tx1"/>
            </a:solidFill>
            <a:round/>
            <a:headEnd/>
            <a:tailEnd/>
          </a:ln>
        </p:spPr>
        <p:txBody>
          <a:bodyPr/>
          <a:lstStyle/>
          <a:p>
            <a:endParaRPr lang="en-US"/>
          </a:p>
        </p:txBody>
      </p:sp>
      <p:sp>
        <p:nvSpPr>
          <p:cNvPr id="178189" name="Line 74"/>
          <p:cNvSpPr>
            <a:spLocks noChangeShapeType="1"/>
          </p:cNvSpPr>
          <p:nvPr/>
        </p:nvSpPr>
        <p:spPr bwMode="auto">
          <a:xfrm>
            <a:off x="6942138" y="1704976"/>
            <a:ext cx="0" cy="1828562"/>
          </a:xfrm>
          <a:prstGeom prst="line">
            <a:avLst/>
          </a:prstGeom>
          <a:noFill/>
          <a:ln w="9525">
            <a:solidFill>
              <a:schemeClr val="tx1"/>
            </a:solidFill>
            <a:round/>
            <a:headEnd/>
            <a:tailEnd/>
          </a:ln>
        </p:spPr>
        <p:txBody>
          <a:bodyPr/>
          <a:lstStyle/>
          <a:p>
            <a:endParaRPr lang="en-US"/>
          </a:p>
        </p:txBody>
      </p:sp>
      <p:sp>
        <p:nvSpPr>
          <p:cNvPr id="178190" name="Rectangle 76"/>
          <p:cNvSpPr>
            <a:spLocks noChangeArrowheads="1"/>
          </p:cNvSpPr>
          <p:nvPr/>
        </p:nvSpPr>
        <p:spPr bwMode="auto">
          <a:xfrm>
            <a:off x="6960643" y="3533537"/>
            <a:ext cx="2006600" cy="1600438"/>
          </a:xfrm>
          <a:prstGeom prst="rect">
            <a:avLst/>
          </a:prstGeom>
          <a:noFill/>
          <a:ln w="9525">
            <a:solidFill>
              <a:srgbClr val="558ED5"/>
            </a:solidFill>
            <a:miter lim="800000"/>
            <a:headEnd/>
            <a:tailEnd/>
          </a:ln>
        </p:spPr>
        <p:txBody>
          <a:bodyPr wrap="square">
            <a:spAutoFit/>
          </a:bodyPr>
          <a:lstStyle/>
          <a:p>
            <a:r>
              <a:rPr lang="en-GB" altLang="en-US" sz="1400" b="1" dirty="0"/>
              <a:t>APRIL:</a:t>
            </a:r>
            <a:r>
              <a:rPr lang="en-GB" altLang="en-US" sz="1400" dirty="0"/>
              <a:t> </a:t>
            </a:r>
            <a:r>
              <a:rPr lang="en-GB" altLang="en-US" sz="1400" dirty="0">
                <a:solidFill>
                  <a:schemeClr val="tx2"/>
                </a:solidFill>
              </a:rPr>
              <a:t>Full devolution of agreed budgets, with the preferred governance arrangements and underpinning GM and locality S75 agreements in place.</a:t>
            </a:r>
          </a:p>
        </p:txBody>
      </p:sp>
      <p:sp>
        <p:nvSpPr>
          <p:cNvPr id="178191" name="Line 74"/>
          <p:cNvSpPr>
            <a:spLocks noChangeShapeType="1"/>
          </p:cNvSpPr>
          <p:nvPr/>
        </p:nvSpPr>
        <p:spPr bwMode="auto">
          <a:xfrm flipH="1" flipV="1">
            <a:off x="4995863" y="1706563"/>
            <a:ext cx="1928812" cy="0"/>
          </a:xfrm>
          <a:prstGeom prst="line">
            <a:avLst/>
          </a:prstGeom>
          <a:noFill/>
          <a:ln w="9525">
            <a:solidFill>
              <a:schemeClr val="tx1"/>
            </a:solidFill>
            <a:round/>
            <a:headEnd/>
            <a:tailEnd/>
          </a:ln>
        </p:spPr>
        <p:txBody>
          <a:bodyPr/>
          <a:lstStyle/>
          <a:p>
            <a:endParaRPr lang="en-US"/>
          </a:p>
        </p:txBody>
      </p:sp>
      <p:sp>
        <p:nvSpPr>
          <p:cNvPr id="178192" name="Title 1"/>
          <p:cNvSpPr>
            <a:spLocks/>
          </p:cNvSpPr>
          <p:nvPr/>
        </p:nvSpPr>
        <p:spPr bwMode="auto">
          <a:xfrm>
            <a:off x="234950" y="330200"/>
            <a:ext cx="8731250" cy="581025"/>
          </a:xfrm>
          <a:prstGeom prst="rect">
            <a:avLst/>
          </a:prstGeom>
          <a:noFill/>
          <a:ln w="9525">
            <a:noFill/>
            <a:miter lim="800000"/>
            <a:headEnd/>
            <a:tailEnd/>
          </a:ln>
        </p:spPr>
        <p:txBody>
          <a:bodyPr/>
          <a:lstStyle/>
          <a:p>
            <a:pPr algn="ctr"/>
            <a:r>
              <a:rPr lang="en-GB" sz="3200" b="1" dirty="0">
                <a:latin typeface="Arial" panose="020B0604020202020204" pitchFamily="34" charset="0"/>
                <a:cs typeface="Arial" panose="020B0604020202020204" pitchFamily="34" charset="0"/>
              </a:rPr>
              <a:t>Timeline to Devolution</a:t>
            </a:r>
          </a:p>
        </p:txBody>
      </p:sp>
      <p:sp>
        <p:nvSpPr>
          <p:cNvPr id="178193" name="Rectangle 44"/>
          <p:cNvSpPr>
            <a:spLocks noChangeArrowheads="1"/>
          </p:cNvSpPr>
          <p:nvPr/>
        </p:nvSpPr>
        <p:spPr bwMode="auto">
          <a:xfrm>
            <a:off x="234950" y="4102100"/>
            <a:ext cx="2084388" cy="1160463"/>
          </a:xfrm>
          <a:prstGeom prst="rect">
            <a:avLst/>
          </a:prstGeom>
          <a:noFill/>
          <a:ln w="9525">
            <a:solidFill>
              <a:srgbClr val="558ED5"/>
            </a:solidFill>
            <a:miter lim="800000"/>
            <a:headEnd/>
            <a:tailEnd/>
          </a:ln>
        </p:spPr>
        <p:txBody>
          <a:bodyPr wrap="none" anchor="ctr"/>
          <a:lstStyle/>
          <a:p>
            <a:endParaRPr lang="en-US" altLang="en-US"/>
          </a:p>
        </p:txBody>
      </p:sp>
      <p:sp>
        <p:nvSpPr>
          <p:cNvPr id="178194" name="Rectangle 42"/>
          <p:cNvSpPr>
            <a:spLocks noChangeArrowheads="1"/>
          </p:cNvSpPr>
          <p:nvPr/>
        </p:nvSpPr>
        <p:spPr bwMode="auto">
          <a:xfrm>
            <a:off x="369888" y="4191000"/>
            <a:ext cx="1916112" cy="942975"/>
          </a:xfrm>
          <a:prstGeom prst="rect">
            <a:avLst/>
          </a:prstGeom>
          <a:noFill/>
          <a:ln w="9525">
            <a:noFill/>
            <a:miter lim="800000"/>
            <a:headEnd/>
            <a:tailEnd/>
          </a:ln>
        </p:spPr>
        <p:txBody>
          <a:bodyPr>
            <a:spAutoFit/>
          </a:bodyPr>
          <a:lstStyle/>
          <a:p>
            <a:pPr defTabSz="914400"/>
            <a:r>
              <a:rPr lang="en-US" altLang="en-US" sz="1400" b="1" dirty="0"/>
              <a:t>MAY-DECEMBER:</a:t>
            </a:r>
          </a:p>
          <a:p>
            <a:pPr defTabSz="914400"/>
            <a:r>
              <a:rPr lang="en-US" altLang="en-US" sz="1400" dirty="0"/>
              <a:t>Announcement of </a:t>
            </a:r>
          </a:p>
          <a:p>
            <a:pPr defTabSz="914400"/>
            <a:r>
              <a:rPr lang="en-US" altLang="en-US" sz="1400" dirty="0"/>
              <a:t>Early implementation Priorities</a:t>
            </a:r>
            <a:endParaRPr lang="en-GB" altLang="en-US" sz="1400" dirty="0"/>
          </a:p>
        </p:txBody>
      </p:sp>
      <p:sp>
        <p:nvSpPr>
          <p:cNvPr id="178195" name="Line 41"/>
          <p:cNvSpPr>
            <a:spLocks noChangeShapeType="1"/>
          </p:cNvSpPr>
          <p:nvPr/>
        </p:nvSpPr>
        <p:spPr bwMode="auto">
          <a:xfrm>
            <a:off x="1771650" y="1468438"/>
            <a:ext cx="0" cy="2611437"/>
          </a:xfrm>
          <a:prstGeom prst="line">
            <a:avLst/>
          </a:prstGeom>
          <a:noFill/>
          <a:ln w="9525">
            <a:solidFill>
              <a:schemeClr val="tx1"/>
            </a:solidFill>
            <a:round/>
            <a:headEnd/>
            <a:tailEnd/>
          </a:ln>
        </p:spPr>
        <p:txBody>
          <a:bodyPr/>
          <a:lstStyle/>
          <a:p>
            <a:endParaRPr lang="en-US"/>
          </a:p>
        </p:txBody>
      </p:sp>
      <p:sp>
        <p:nvSpPr>
          <p:cNvPr id="4" name="TextBox 3"/>
          <p:cNvSpPr txBox="1"/>
          <p:nvPr/>
        </p:nvSpPr>
        <p:spPr>
          <a:xfrm>
            <a:off x="2688609" y="4866996"/>
            <a:ext cx="4094328" cy="523220"/>
          </a:xfrm>
          <a:prstGeom prst="rect">
            <a:avLst/>
          </a:prstGeom>
          <a:noFill/>
          <a:ln>
            <a:solidFill>
              <a:schemeClr val="accent2">
                <a:lumMod val="60000"/>
                <a:lumOff val="40000"/>
                <a:alpha val="96000"/>
              </a:schemeClr>
            </a:solidFill>
          </a:ln>
        </p:spPr>
        <p:txBody>
          <a:bodyPr wrap="square" rtlCol="0">
            <a:spAutoFit/>
          </a:bodyPr>
          <a:lstStyle/>
          <a:p>
            <a:r>
              <a:rPr lang="en-GB" sz="1400" b="1" dirty="0" smtClean="0"/>
              <a:t>OCTOBER</a:t>
            </a:r>
            <a:r>
              <a:rPr lang="en-GB" sz="1400" b="1" dirty="0" smtClean="0">
                <a:solidFill>
                  <a:schemeClr val="tx2"/>
                </a:solidFill>
              </a:rPr>
              <a:t>:</a:t>
            </a:r>
            <a:r>
              <a:rPr lang="en-GB" sz="1400" dirty="0" smtClean="0">
                <a:solidFill>
                  <a:schemeClr val="tx2"/>
                </a:solidFill>
              </a:rPr>
              <a:t> </a:t>
            </a:r>
            <a:r>
              <a:rPr lang="en-GB" sz="1400" dirty="0">
                <a:solidFill>
                  <a:schemeClr val="tx2"/>
                </a:solidFill>
              </a:rPr>
              <a:t>Shadow arrangements in place and start for budgets, governance and accountability</a:t>
            </a:r>
          </a:p>
        </p:txBody>
      </p:sp>
    </p:spTree>
    <p:extLst>
      <p:ext uri="{BB962C8B-B14F-4D97-AF65-F5344CB8AC3E}">
        <p14:creationId xmlns:p14="http://schemas.microsoft.com/office/powerpoint/2010/main" val="5892578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29600" cy="5793507"/>
          </a:xfrm>
        </p:spPr>
        <p:txBody>
          <a:bodyPr>
            <a:normAutofit/>
          </a:bodyPr>
          <a:lstStyle/>
          <a:p>
            <a:endParaRPr lang="en-GB" sz="2800" dirty="0" smtClean="0"/>
          </a:p>
          <a:p>
            <a:r>
              <a:rPr lang="en-GB" sz="2800" dirty="0" smtClean="0"/>
              <a:t>The approach will  help realise </a:t>
            </a:r>
            <a:r>
              <a:rPr lang="en-GB" sz="2800" dirty="0"/>
              <a:t>the vision set out in the NHS’s Five Year Forward View</a:t>
            </a:r>
            <a:r>
              <a:rPr lang="en-GB" sz="2800" dirty="0" smtClean="0"/>
              <a:t>.</a:t>
            </a:r>
          </a:p>
          <a:p>
            <a:endParaRPr lang="en-GB" sz="2800" dirty="0" smtClean="0"/>
          </a:p>
          <a:p>
            <a:r>
              <a:rPr lang="en-GB" sz="2800" dirty="0"/>
              <a:t>This historic agreement does not require any reorganisation of the NHS or its principles</a:t>
            </a:r>
            <a:r>
              <a:rPr lang="en-GB" sz="2800" dirty="0" smtClean="0"/>
              <a:t>.</a:t>
            </a:r>
          </a:p>
          <a:p>
            <a:pPr marL="0" indent="0">
              <a:buNone/>
            </a:pPr>
            <a:endParaRPr lang="en-GB" sz="2800" dirty="0" smtClean="0"/>
          </a:p>
          <a:p>
            <a:r>
              <a:rPr lang="en-GB" sz="2800" dirty="0" smtClean="0"/>
              <a:t>Decisions </a:t>
            </a:r>
            <a:r>
              <a:rPr lang="en-GB" sz="2800" dirty="0"/>
              <a:t>about Greater Manchester </a:t>
            </a:r>
            <a:r>
              <a:rPr lang="en-GB" sz="2800" dirty="0" smtClean="0"/>
              <a:t>will be taken </a:t>
            </a:r>
            <a:r>
              <a:rPr lang="en-GB" sz="2800" dirty="0"/>
              <a:t>in Greater Manchester </a:t>
            </a:r>
            <a:endParaRPr lang="en-GB" sz="2800" dirty="0" smtClean="0"/>
          </a:p>
          <a:p>
            <a:pPr marL="0" indent="0">
              <a:buNone/>
            </a:pPr>
            <a:r>
              <a:rPr lang="en-GB" dirty="0"/>
              <a:t/>
            </a:r>
            <a:br>
              <a:rPr lang="en-GB" dirty="0"/>
            </a:br>
            <a:endParaRPr lang="en-GB" dirty="0"/>
          </a:p>
        </p:txBody>
      </p:sp>
    </p:spTree>
    <p:extLst>
      <p:ext uri="{BB962C8B-B14F-4D97-AF65-F5344CB8AC3E}">
        <p14:creationId xmlns:p14="http://schemas.microsoft.com/office/powerpoint/2010/main" val="14338884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a:bodyPr>
          <a:lstStyle/>
          <a:p>
            <a:pPr marL="0" indent="0" algn="ctr">
              <a:buNone/>
            </a:pPr>
            <a:r>
              <a:rPr lang="en-GB" sz="4400" b="1" dirty="0" smtClean="0"/>
              <a:t>Commitment</a:t>
            </a:r>
          </a:p>
          <a:p>
            <a:pPr marL="0" indent="0">
              <a:buNone/>
            </a:pPr>
            <a:endParaRPr lang="en-GB" sz="2800" dirty="0" smtClean="0"/>
          </a:p>
          <a:p>
            <a:pPr marL="0" indent="0">
              <a:buNone/>
            </a:pPr>
            <a:r>
              <a:rPr lang="en-GB" sz="2800" dirty="0" smtClean="0"/>
              <a:t>I </a:t>
            </a:r>
            <a:r>
              <a:rPr lang="en-GB" sz="2800" dirty="0"/>
              <a:t>want to make absolutely clear that this is not a town hall takeover of Greater Manchester’s NHS budget. </a:t>
            </a:r>
            <a:endParaRPr lang="en-GB" sz="2800" dirty="0" smtClean="0"/>
          </a:p>
          <a:p>
            <a:pPr marL="0" indent="0">
              <a:buNone/>
            </a:pPr>
            <a:endParaRPr lang="en-GB" sz="2800" dirty="0"/>
          </a:p>
          <a:p>
            <a:pPr marL="0" indent="0">
              <a:buNone/>
            </a:pPr>
            <a:r>
              <a:rPr lang="en-GB" sz="2400" i="1" dirty="0"/>
              <a:t>Lord Peter Smith, Chair of Greater Manchester Combined Authority</a:t>
            </a:r>
          </a:p>
          <a:p>
            <a:pPr marL="0" indent="0">
              <a:buNone/>
            </a:pPr>
            <a:endParaRPr lang="en-GB" sz="2800" dirty="0"/>
          </a:p>
          <a:p>
            <a:pPr marL="0" indent="0">
              <a:buNone/>
            </a:pPr>
            <a:endParaRPr lang="en-GB" dirty="0"/>
          </a:p>
        </p:txBody>
      </p:sp>
    </p:spTree>
    <p:extLst>
      <p:ext uri="{BB962C8B-B14F-4D97-AF65-F5344CB8AC3E}">
        <p14:creationId xmlns:p14="http://schemas.microsoft.com/office/powerpoint/2010/main" val="9124436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smtClean="0"/>
              <a:t>What does this mean for Dentistry</a:t>
            </a:r>
            <a:endParaRPr lang="en-GB" b="1" dirty="0"/>
          </a:p>
        </p:txBody>
      </p:sp>
      <p:sp>
        <p:nvSpPr>
          <p:cNvPr id="3" name="Content Placeholder 2"/>
          <p:cNvSpPr>
            <a:spLocks noGrp="1"/>
          </p:cNvSpPr>
          <p:nvPr>
            <p:ph idx="1"/>
          </p:nvPr>
        </p:nvSpPr>
        <p:spPr>
          <a:xfrm>
            <a:off x="0" y="1402252"/>
            <a:ext cx="8507288" cy="5069160"/>
          </a:xfrm>
        </p:spPr>
        <p:txBody>
          <a:bodyPr>
            <a:normAutofit/>
          </a:bodyPr>
          <a:lstStyle/>
          <a:p>
            <a:pPr marL="0" indent="0">
              <a:buNone/>
            </a:pPr>
            <a:r>
              <a:rPr lang="en-GB" sz="2800" dirty="0" smtClean="0"/>
              <a:t> </a:t>
            </a:r>
            <a:endParaRPr lang="en-GB" sz="2800" dirty="0"/>
          </a:p>
        </p:txBody>
      </p:sp>
      <p:sp>
        <p:nvSpPr>
          <p:cNvPr id="4" name="Rectangle 3"/>
          <p:cNvSpPr/>
          <p:nvPr/>
        </p:nvSpPr>
        <p:spPr>
          <a:xfrm>
            <a:off x="827584" y="1859340"/>
            <a:ext cx="7488832" cy="4401205"/>
          </a:xfrm>
          <a:prstGeom prst="rect">
            <a:avLst/>
          </a:prstGeom>
        </p:spPr>
        <p:txBody>
          <a:bodyPr wrap="square">
            <a:spAutoFit/>
          </a:bodyPr>
          <a:lstStyle/>
          <a:p>
            <a:pPr marL="342900" indent="-342900">
              <a:buFont typeface="Arial" panose="020B0604020202020204" pitchFamily="34" charset="0"/>
              <a:buChar char="•"/>
            </a:pPr>
            <a:r>
              <a:rPr lang="en-GB" sz="2800" dirty="0"/>
              <a:t>Budgets for pharmacy, dental and ophthalmic commissioning functions cannot currently be pooled with local authorities</a:t>
            </a:r>
            <a:r>
              <a:rPr lang="en-GB" sz="2800" dirty="0" smtClean="0"/>
              <a:t>.</a:t>
            </a:r>
          </a:p>
          <a:p>
            <a:pPr marL="342900" indent="-342900">
              <a:buFont typeface="Arial" panose="020B0604020202020204" pitchFamily="34" charset="0"/>
              <a:buChar char="•"/>
            </a:pPr>
            <a:r>
              <a:rPr lang="en-GB" sz="2800" dirty="0" smtClean="0"/>
              <a:t>Are </a:t>
            </a:r>
            <a:r>
              <a:rPr lang="en-GB" sz="2800" dirty="0"/>
              <a:t>we to see further delegation of such functions to CCGs from NHS England as an extension of primary medical co-commissioning, and is this capable of being agreed within a short timeframe, or will Greater Manchester CCGs be the “guinea pigs” for this</a:t>
            </a:r>
            <a:r>
              <a:rPr lang="en-GB" sz="2800" dirty="0" smtClean="0"/>
              <a:t>?</a:t>
            </a:r>
          </a:p>
          <a:p>
            <a:pPr marL="342900" indent="-342900">
              <a:buFont typeface="Arial" panose="020B0604020202020204" pitchFamily="34" charset="0"/>
              <a:buChar char="•"/>
            </a:pPr>
            <a:r>
              <a:rPr lang="en-GB" sz="2800" b="1" i="1" dirty="0" smtClean="0"/>
              <a:t>Could </a:t>
            </a:r>
            <a:r>
              <a:rPr lang="en-GB" sz="2800" b="1" i="1" dirty="0"/>
              <a:t>dental contracts be held </a:t>
            </a:r>
            <a:r>
              <a:rPr lang="en-GB" sz="2800" b="1" i="1" dirty="0" smtClean="0"/>
              <a:t>locally?</a:t>
            </a:r>
            <a:endParaRPr lang="en-GB" sz="2800" dirty="0"/>
          </a:p>
        </p:txBody>
      </p:sp>
    </p:spTree>
    <p:extLst>
      <p:ext uri="{BB962C8B-B14F-4D97-AF65-F5344CB8AC3E}">
        <p14:creationId xmlns:p14="http://schemas.microsoft.com/office/powerpoint/2010/main" val="1376677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143000"/>
          </a:xfrm>
        </p:spPr>
        <p:txBody>
          <a:bodyPr/>
          <a:lstStyle/>
          <a:p>
            <a:r>
              <a:rPr lang="en-GB" b="1" dirty="0" smtClean="0"/>
              <a:t>Opportunities in Dentistry</a:t>
            </a:r>
            <a:endParaRPr lang="en-GB" b="1" dirty="0"/>
          </a:p>
        </p:txBody>
      </p:sp>
      <p:sp>
        <p:nvSpPr>
          <p:cNvPr id="3" name="Content Placeholder 2"/>
          <p:cNvSpPr>
            <a:spLocks noGrp="1"/>
          </p:cNvSpPr>
          <p:nvPr>
            <p:ph idx="1"/>
          </p:nvPr>
        </p:nvSpPr>
        <p:spPr>
          <a:xfrm>
            <a:off x="467544" y="1340768"/>
            <a:ext cx="8291264" cy="4853136"/>
          </a:xfrm>
        </p:spPr>
        <p:txBody>
          <a:bodyPr>
            <a:normAutofit/>
          </a:bodyPr>
          <a:lstStyle/>
          <a:p>
            <a:r>
              <a:rPr lang="en-GB" dirty="0" smtClean="0"/>
              <a:t>Implement </a:t>
            </a:r>
            <a:r>
              <a:rPr lang="en-GB" dirty="0"/>
              <a:t>innovative approaches to tackle long standing problems with poor oral </a:t>
            </a:r>
            <a:r>
              <a:rPr lang="en-GB" dirty="0" smtClean="0"/>
              <a:t>health.</a:t>
            </a:r>
          </a:p>
          <a:p>
            <a:r>
              <a:rPr lang="en-GB" dirty="0" smtClean="0"/>
              <a:t>To reduce the inequalities </a:t>
            </a:r>
            <a:r>
              <a:rPr lang="en-GB" dirty="0"/>
              <a:t>in access </a:t>
            </a:r>
            <a:r>
              <a:rPr lang="en-GB" dirty="0" smtClean="0"/>
              <a:t> </a:t>
            </a:r>
            <a:r>
              <a:rPr lang="en-GB" dirty="0"/>
              <a:t>and </a:t>
            </a:r>
            <a:r>
              <a:rPr lang="en-GB" dirty="0" smtClean="0"/>
              <a:t>improve quality </a:t>
            </a:r>
            <a:r>
              <a:rPr lang="en-GB" dirty="0"/>
              <a:t>of the dental </a:t>
            </a:r>
            <a:r>
              <a:rPr lang="en-GB" dirty="0" smtClean="0"/>
              <a:t>service.</a:t>
            </a:r>
          </a:p>
          <a:p>
            <a:r>
              <a:rPr lang="en-GB" dirty="0" smtClean="0"/>
              <a:t>The clinical </a:t>
            </a:r>
            <a:r>
              <a:rPr lang="en-GB" dirty="0"/>
              <a:t>networks and commissioning partnerships are strong in dentistry in GM and have a proven track record of innovation and delivery within the limitations and constraints of the current primary care contract.  </a:t>
            </a:r>
          </a:p>
          <a:p>
            <a:endParaRPr lang="en-GB" dirty="0"/>
          </a:p>
        </p:txBody>
      </p:sp>
    </p:spTree>
    <p:extLst>
      <p:ext uri="{BB962C8B-B14F-4D97-AF65-F5344CB8AC3E}">
        <p14:creationId xmlns:p14="http://schemas.microsoft.com/office/powerpoint/2010/main" val="3070056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Local Dental Networks Aims</a:t>
            </a:r>
            <a:endParaRPr lang="en-GB" b="1" dirty="0"/>
          </a:p>
        </p:txBody>
      </p:sp>
      <p:sp>
        <p:nvSpPr>
          <p:cNvPr id="3" name="Content Placeholder 2"/>
          <p:cNvSpPr>
            <a:spLocks noGrp="1"/>
          </p:cNvSpPr>
          <p:nvPr>
            <p:ph idx="1"/>
          </p:nvPr>
        </p:nvSpPr>
        <p:spPr/>
        <p:txBody>
          <a:bodyPr>
            <a:normAutofit fontScale="92500"/>
          </a:bodyPr>
          <a:lstStyle/>
          <a:p>
            <a:r>
              <a:rPr lang="en-GB" dirty="0" smtClean="0"/>
              <a:t>The aim of the LDNs was to work with </a:t>
            </a:r>
            <a:r>
              <a:rPr lang="en-GB" dirty="0"/>
              <a:t>the area teams </a:t>
            </a:r>
            <a:r>
              <a:rPr lang="en-GB" dirty="0" smtClean="0"/>
              <a:t>to </a:t>
            </a:r>
            <a:r>
              <a:rPr lang="en-GB" dirty="0"/>
              <a:t>implement new national </a:t>
            </a:r>
            <a:r>
              <a:rPr lang="en-GB" dirty="0" smtClean="0"/>
              <a:t>frameworks that promote innovation </a:t>
            </a:r>
            <a:r>
              <a:rPr lang="en-GB" dirty="0"/>
              <a:t>and best </a:t>
            </a:r>
            <a:r>
              <a:rPr lang="en-GB" dirty="0" smtClean="0"/>
              <a:t>practice.</a:t>
            </a:r>
          </a:p>
          <a:p>
            <a:r>
              <a:rPr lang="en-GB" dirty="0" smtClean="0"/>
              <a:t>Share </a:t>
            </a:r>
            <a:r>
              <a:rPr lang="en-GB" dirty="0"/>
              <a:t>expertise to get the best ‘local fit’. Clinicians within </a:t>
            </a:r>
            <a:r>
              <a:rPr lang="en-GB" dirty="0" smtClean="0"/>
              <a:t>LDNs.</a:t>
            </a:r>
            <a:endParaRPr lang="en-GB" dirty="0"/>
          </a:p>
          <a:p>
            <a:r>
              <a:rPr lang="en-GB" dirty="0" smtClean="0"/>
              <a:t>Work </a:t>
            </a:r>
            <a:r>
              <a:rPr lang="en-GB" dirty="0"/>
              <a:t>with local partners, including patients, established wider dental networks and specialist groups to implement pathways to meet local needs. </a:t>
            </a:r>
          </a:p>
        </p:txBody>
      </p:sp>
    </p:spTree>
    <p:extLst>
      <p:ext uri="{BB962C8B-B14F-4D97-AF65-F5344CB8AC3E}">
        <p14:creationId xmlns:p14="http://schemas.microsoft.com/office/powerpoint/2010/main" val="3347643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LDN GM </a:t>
            </a:r>
            <a:endParaRPr lang="en-GB" b="1" dirty="0"/>
          </a:p>
        </p:txBody>
      </p:sp>
      <p:sp>
        <p:nvSpPr>
          <p:cNvPr id="3" name="Content Placeholder 2"/>
          <p:cNvSpPr>
            <a:spLocks noGrp="1"/>
          </p:cNvSpPr>
          <p:nvPr>
            <p:ph idx="1"/>
          </p:nvPr>
        </p:nvSpPr>
        <p:spPr/>
        <p:txBody>
          <a:bodyPr>
            <a:normAutofit lnSpcReduction="10000"/>
          </a:bodyPr>
          <a:lstStyle/>
          <a:p>
            <a:r>
              <a:rPr lang="en-GB" dirty="0" smtClean="0"/>
              <a:t>LDN initiative Baby Teeth Do matter with the ultimate aim to reduce the number of under 5 admissions into hospital for GA extractions</a:t>
            </a:r>
          </a:p>
          <a:p>
            <a:r>
              <a:rPr lang="en-GB" dirty="0" smtClean="0"/>
              <a:t>LDN initiative Gums do matter </a:t>
            </a:r>
          </a:p>
          <a:p>
            <a:r>
              <a:rPr lang="en-GB" dirty="0" smtClean="0"/>
              <a:t>LDN work on reducing orthodontic waiting lists by working with practices has resulted in a significant reduction in waiting times for patients. </a:t>
            </a:r>
          </a:p>
          <a:p>
            <a:r>
              <a:rPr lang="en-GB" b="1" dirty="0" smtClean="0"/>
              <a:t>Without any further funding!</a:t>
            </a:r>
          </a:p>
        </p:txBody>
      </p:sp>
    </p:spTree>
    <p:extLst>
      <p:ext uri="{BB962C8B-B14F-4D97-AF65-F5344CB8AC3E}">
        <p14:creationId xmlns:p14="http://schemas.microsoft.com/office/powerpoint/2010/main" val="9978931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What’s in Place Now</a:t>
            </a:r>
            <a:endParaRPr lang="en-GB" b="1" dirty="0"/>
          </a:p>
        </p:txBody>
      </p:sp>
      <p:sp>
        <p:nvSpPr>
          <p:cNvPr id="3" name="Content Placeholder 2"/>
          <p:cNvSpPr>
            <a:spLocks noGrp="1"/>
          </p:cNvSpPr>
          <p:nvPr>
            <p:ph idx="1"/>
          </p:nvPr>
        </p:nvSpPr>
        <p:spPr/>
        <p:txBody>
          <a:bodyPr>
            <a:normAutofit fontScale="77500" lnSpcReduction="20000"/>
          </a:bodyPr>
          <a:lstStyle/>
          <a:p>
            <a:r>
              <a:rPr lang="en-GB" dirty="0"/>
              <a:t>A strategic clinical and commissioning GM dental team is ready to exploit the flexibility devolution </a:t>
            </a:r>
            <a:r>
              <a:rPr lang="en-GB" dirty="0" smtClean="0"/>
              <a:t>offers. </a:t>
            </a:r>
          </a:p>
          <a:p>
            <a:r>
              <a:rPr lang="en-GB" dirty="0" smtClean="0"/>
              <a:t>They are ready </a:t>
            </a:r>
            <a:r>
              <a:rPr lang="en-GB" dirty="0"/>
              <a:t>to support the objectives and principles of devolution for the benefit of GM citizens and patients</a:t>
            </a:r>
            <a:r>
              <a:rPr lang="en-GB" dirty="0" smtClean="0"/>
              <a:t>.</a:t>
            </a:r>
          </a:p>
          <a:p>
            <a:r>
              <a:rPr lang="en-GB" dirty="0" smtClean="0"/>
              <a:t>This </a:t>
            </a:r>
            <a:r>
              <a:rPr lang="en-GB" dirty="0"/>
              <a:t>group understands the population needs, evidence of what will work, and the pace and scale needed in GM to make a real difference. </a:t>
            </a:r>
            <a:endParaRPr lang="en-GB" dirty="0" smtClean="0"/>
          </a:p>
          <a:p>
            <a:r>
              <a:rPr lang="en-GB" dirty="0" smtClean="0"/>
              <a:t>They would </a:t>
            </a:r>
            <a:r>
              <a:rPr lang="en-GB" dirty="0"/>
              <a:t>lead the dental, health and social care communities to understand what actions are necessary to improve oral </a:t>
            </a:r>
            <a:r>
              <a:rPr lang="en-GB" dirty="0" smtClean="0"/>
              <a:t>health.</a:t>
            </a:r>
          </a:p>
          <a:p>
            <a:r>
              <a:rPr lang="en-GB" dirty="0" smtClean="0"/>
              <a:t>Bring about </a:t>
            </a:r>
            <a:r>
              <a:rPr lang="en-GB" dirty="0"/>
              <a:t>unrivalled benefits for GM citizens </a:t>
            </a:r>
            <a:r>
              <a:rPr lang="en-GB" dirty="0" smtClean="0"/>
              <a:t>that would improve </a:t>
            </a:r>
            <a:r>
              <a:rPr lang="en-GB" dirty="0"/>
              <a:t>oral health and </a:t>
            </a:r>
            <a:r>
              <a:rPr lang="en-GB" dirty="0" smtClean="0"/>
              <a:t>lead to responsive </a:t>
            </a:r>
            <a:r>
              <a:rPr lang="en-GB" dirty="0"/>
              <a:t>and effective dental </a:t>
            </a:r>
            <a:r>
              <a:rPr lang="en-GB" dirty="0" smtClean="0"/>
              <a:t>services.</a:t>
            </a:r>
          </a:p>
          <a:p>
            <a:endParaRPr lang="en-GB" dirty="0"/>
          </a:p>
        </p:txBody>
      </p:sp>
    </p:spTree>
    <p:extLst>
      <p:ext uri="{BB962C8B-B14F-4D97-AF65-F5344CB8AC3E}">
        <p14:creationId xmlns:p14="http://schemas.microsoft.com/office/powerpoint/2010/main" val="19236678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Dentistry and </a:t>
            </a:r>
            <a:r>
              <a:rPr lang="en-GB" b="1" dirty="0" err="1" smtClean="0"/>
              <a:t>Devo</a:t>
            </a:r>
            <a:r>
              <a:rPr lang="en-GB" b="1" dirty="0" smtClean="0"/>
              <a:t> </a:t>
            </a:r>
            <a:r>
              <a:rPr lang="en-GB" b="1" dirty="0" err="1" smtClean="0"/>
              <a:t>Manc</a:t>
            </a:r>
            <a:endParaRPr lang="en-GB" b="1" dirty="0"/>
          </a:p>
        </p:txBody>
      </p:sp>
      <p:sp>
        <p:nvSpPr>
          <p:cNvPr id="3" name="Content Placeholder 2"/>
          <p:cNvSpPr>
            <a:spLocks noGrp="1"/>
          </p:cNvSpPr>
          <p:nvPr>
            <p:ph idx="1"/>
          </p:nvPr>
        </p:nvSpPr>
        <p:spPr>
          <a:xfrm>
            <a:off x="467544" y="1340768"/>
            <a:ext cx="8352928" cy="5400600"/>
          </a:xfrm>
        </p:spPr>
        <p:txBody>
          <a:bodyPr>
            <a:normAutofit/>
          </a:bodyPr>
          <a:lstStyle/>
          <a:p>
            <a:pPr marL="0" indent="0" algn="ctr">
              <a:buNone/>
            </a:pPr>
            <a:endParaRPr lang="en-GB" sz="2800" b="1" dirty="0" smtClean="0"/>
          </a:p>
          <a:p>
            <a:pPr marL="0" indent="0" algn="ctr">
              <a:buNone/>
            </a:pPr>
            <a:r>
              <a:rPr lang="en-GB" sz="2800" b="1" dirty="0" smtClean="0"/>
              <a:t>Dentistry has yet to be mentioned </a:t>
            </a:r>
          </a:p>
          <a:p>
            <a:pPr marL="0" indent="0" algn="ctr">
              <a:buNone/>
            </a:pPr>
            <a:endParaRPr lang="en-GB" dirty="0" smtClean="0"/>
          </a:p>
          <a:p>
            <a:pPr marL="0" indent="0" algn="ctr">
              <a:buNone/>
            </a:pPr>
            <a:r>
              <a:rPr lang="en-GB" dirty="0" smtClean="0"/>
              <a:t>We need </a:t>
            </a:r>
            <a:r>
              <a:rPr lang="en-GB" dirty="0"/>
              <a:t>to be invited to join in the strategic planning for Devolution in Manchester as the leaders for oral health and dentistry. </a:t>
            </a:r>
            <a:endParaRPr lang="en-GB" dirty="0" smtClean="0"/>
          </a:p>
          <a:p>
            <a:pPr marL="0" indent="0">
              <a:buNone/>
            </a:pPr>
            <a:endParaRPr lang="en-GB" sz="4500" dirty="0" smtClean="0"/>
          </a:p>
          <a:p>
            <a:pPr marL="0" indent="0">
              <a:buNone/>
            </a:pPr>
            <a:endParaRPr lang="en-GB" sz="4500" dirty="0" smtClean="0"/>
          </a:p>
        </p:txBody>
      </p:sp>
    </p:spTree>
    <p:extLst>
      <p:ext uri="{BB962C8B-B14F-4D97-AF65-F5344CB8AC3E}">
        <p14:creationId xmlns:p14="http://schemas.microsoft.com/office/powerpoint/2010/main" val="712094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Grp="1" noChangeArrowheads="1"/>
          </p:cNvSpPr>
          <p:nvPr>
            <p:ph type="body" idx="1"/>
          </p:nvPr>
        </p:nvSpPr>
        <p:spPr>
          <a:xfrm>
            <a:off x="101600" y="-185738"/>
            <a:ext cx="8356600" cy="6223001"/>
          </a:xfrm>
          <a:ln/>
        </p:spPr>
        <p:txBody>
          <a:bodyPr/>
          <a:lstStyle/>
          <a:p>
            <a:pPr marL="698500"/>
            <a:endParaRPr lang="en-US"/>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68300"/>
            <a:ext cx="39116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638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1850" y="385763"/>
            <a:ext cx="3754438"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638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0" y="3605213"/>
            <a:ext cx="4051300" cy="269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pic>
        <p:nvPicPr>
          <p:cNvPr id="1638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6900" y="3371850"/>
            <a:ext cx="3136900" cy="313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flat">
                <a:solidFill>
                  <a:schemeClr val="tx1"/>
                </a:solidFill>
                <a:miter lim="800000"/>
                <a:headEnd/>
                <a:tailEnd/>
              </a14:hiddenLine>
            </a:ext>
          </a:extLst>
        </p:spPr>
      </p:pic>
    </p:spTree>
    <p:extLst>
      <p:ext uri="{BB962C8B-B14F-4D97-AF65-F5344CB8AC3E}">
        <p14:creationId xmlns:p14="http://schemas.microsoft.com/office/powerpoint/2010/main" val="990485496"/>
      </p:ext>
    </p:extLst>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638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6389"/>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638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92276224" presetClass="entr" presetSubtype="90805248" fill="hold" nodeType="clickEffect">
                                  <p:stCondLst>
                                    <p:cond delay="0"/>
                                  </p:stCondLst>
                                  <p:childTnLst>
                                    <p:set>
                                      <p:cBhvr>
                                        <p:cTn id="18" dur="1" fill="hold">
                                          <p:stCondLst>
                                            <p:cond delay="499"/>
                                          </p:stCondLst>
                                        </p:cTn>
                                        <p:tgtEl>
                                          <p:spTgt spid="163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Dentistry and oral health could deliver quick and measureable wins</a:t>
            </a:r>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pPr marL="0" indent="0" algn="ctr">
              <a:buNone/>
            </a:pPr>
            <a:r>
              <a:rPr lang="en-GB" sz="3400" dirty="0" smtClean="0"/>
              <a:t>Evaluate </a:t>
            </a:r>
            <a:r>
              <a:rPr lang="en-GB" sz="3400" dirty="0"/>
              <a:t>two key work areas to tackle noted problems in Greater </a:t>
            </a:r>
            <a:r>
              <a:rPr lang="en-GB" sz="3400" dirty="0" smtClean="0"/>
              <a:t>Manchester.</a:t>
            </a:r>
          </a:p>
          <a:p>
            <a:pPr marL="0" indent="0" algn="ctr">
              <a:buNone/>
            </a:pPr>
            <a:endParaRPr lang="en-GB" sz="3400" dirty="0"/>
          </a:p>
          <a:p>
            <a:r>
              <a:rPr lang="en-GB" sz="3400" dirty="0" smtClean="0"/>
              <a:t>High </a:t>
            </a:r>
            <a:r>
              <a:rPr lang="en-GB" sz="3400" dirty="0"/>
              <a:t>levels of decay among 0 to 5 year olds </a:t>
            </a:r>
            <a:r>
              <a:rPr lang="en-GB" sz="3400" dirty="0" smtClean="0"/>
              <a:t>with </a:t>
            </a:r>
            <a:r>
              <a:rPr lang="en-GB" sz="3400" dirty="0"/>
              <a:t>high numbers of children having extractions of decayed teeth in </a:t>
            </a:r>
            <a:r>
              <a:rPr lang="en-GB" sz="3400" dirty="0" smtClean="0"/>
              <a:t>hospital. </a:t>
            </a:r>
          </a:p>
          <a:p>
            <a:pPr marL="0" indent="0" algn="ctr">
              <a:buNone/>
            </a:pPr>
            <a:r>
              <a:rPr lang="en-GB" sz="3400" dirty="0" smtClean="0"/>
              <a:t>The benefits </a:t>
            </a:r>
            <a:r>
              <a:rPr lang="en-GB" sz="3400" dirty="0"/>
              <a:t>could be realised within two years and oral health improvements </a:t>
            </a:r>
            <a:r>
              <a:rPr lang="en-GB" sz="3400" dirty="0" smtClean="0"/>
              <a:t>made. The </a:t>
            </a:r>
            <a:r>
              <a:rPr lang="en-GB" sz="3400" dirty="0"/>
              <a:t>success of the </a:t>
            </a:r>
            <a:r>
              <a:rPr lang="en-GB" sz="3400" dirty="0" err="1"/>
              <a:t>Childsmile</a:t>
            </a:r>
            <a:r>
              <a:rPr lang="en-GB" sz="3400" dirty="0"/>
              <a:t> scheme by the devolved administration of Scotland could be used  to demonstrate the benefits that could be achieved</a:t>
            </a:r>
            <a:r>
              <a:rPr lang="en-GB" sz="3400" dirty="0" smtClean="0"/>
              <a:t>.</a:t>
            </a:r>
          </a:p>
          <a:p>
            <a:pPr algn="ctr"/>
            <a:r>
              <a:rPr lang="en-GB" sz="3400" dirty="0" smtClean="0"/>
              <a:t>Over </a:t>
            </a:r>
            <a:r>
              <a:rPr lang="en-GB" sz="3400" dirty="0"/>
              <a:t>a fifth of GM adults have urgent dental conditions and 31% have </a:t>
            </a:r>
            <a:r>
              <a:rPr lang="en-GB" sz="3400" dirty="0" smtClean="0"/>
              <a:t>experienced </a:t>
            </a:r>
            <a:r>
              <a:rPr lang="en-GB" sz="3400" dirty="0"/>
              <a:t>dental pain in a 12 month </a:t>
            </a:r>
            <a:r>
              <a:rPr lang="en-GB" sz="3400" dirty="0" smtClean="0"/>
              <a:t>period</a:t>
            </a:r>
            <a:r>
              <a:rPr lang="en-GB" sz="3400" dirty="0"/>
              <a:t>.</a:t>
            </a:r>
            <a:r>
              <a:rPr lang="en-GB" sz="3400" dirty="0" smtClean="0"/>
              <a:t> </a:t>
            </a:r>
          </a:p>
          <a:p>
            <a:pPr marL="0" indent="0" algn="ctr">
              <a:buNone/>
            </a:pPr>
            <a:r>
              <a:rPr lang="en-GB" sz="3400" dirty="0" smtClean="0"/>
              <a:t>Incentivise practices and reduce </a:t>
            </a:r>
            <a:r>
              <a:rPr lang="en-GB" sz="3400" dirty="0"/>
              <a:t>the impact on A&amp;E and primary medical care and ensure that dental problems are prevented and addressed. </a:t>
            </a:r>
          </a:p>
          <a:p>
            <a:pPr marL="514350" indent="-514350">
              <a:buFont typeface="+mj-lt"/>
              <a:buAutoNum type="arabicPeriod"/>
            </a:pPr>
            <a:endParaRPr lang="en-GB" sz="3000" dirty="0"/>
          </a:p>
          <a:p>
            <a:endParaRPr lang="en-GB" dirty="0"/>
          </a:p>
        </p:txBody>
      </p:sp>
    </p:spTree>
    <p:extLst>
      <p:ext uri="{BB962C8B-B14F-4D97-AF65-F5344CB8AC3E}">
        <p14:creationId xmlns:p14="http://schemas.microsoft.com/office/powerpoint/2010/main" val="112006341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Investment?</a:t>
            </a:r>
            <a:endParaRPr lang="en-GB" b="1" dirty="0"/>
          </a:p>
        </p:txBody>
      </p:sp>
      <p:sp>
        <p:nvSpPr>
          <p:cNvPr id="3" name="Content Placeholder 2"/>
          <p:cNvSpPr>
            <a:spLocks noGrp="1"/>
          </p:cNvSpPr>
          <p:nvPr>
            <p:ph idx="1"/>
          </p:nvPr>
        </p:nvSpPr>
        <p:spPr/>
        <p:txBody>
          <a:bodyPr>
            <a:normAutofit/>
          </a:bodyPr>
          <a:lstStyle/>
          <a:p>
            <a:pPr marL="0" indent="0" algn="ctr">
              <a:buNone/>
            </a:pPr>
            <a:r>
              <a:rPr lang="en-GB" sz="2800" dirty="0"/>
              <a:t>What investment is required to make the required changes? </a:t>
            </a:r>
          </a:p>
          <a:p>
            <a:r>
              <a:rPr lang="en-GB" sz="2800" dirty="0" smtClean="0"/>
              <a:t>Use </a:t>
            </a:r>
            <a:r>
              <a:rPr lang="en-GB" sz="2800" dirty="0"/>
              <a:t>the resources we have more effectively</a:t>
            </a:r>
            <a:r>
              <a:rPr lang="en-GB" sz="2800" dirty="0" smtClean="0"/>
              <a:t>.</a:t>
            </a:r>
          </a:p>
          <a:p>
            <a:endParaRPr lang="en-GB" sz="2800" dirty="0"/>
          </a:p>
          <a:p>
            <a:r>
              <a:rPr lang="en-GB" sz="2800" dirty="0" smtClean="0"/>
              <a:t>Imaginatively </a:t>
            </a:r>
            <a:r>
              <a:rPr lang="en-GB" sz="2800" dirty="0"/>
              <a:t>stimulate practices and specialist services to work more </a:t>
            </a:r>
            <a:r>
              <a:rPr lang="en-GB" sz="2800" dirty="0" smtClean="0"/>
              <a:t>collaboratively.   </a:t>
            </a:r>
          </a:p>
          <a:p>
            <a:endParaRPr lang="en-GB" sz="2800" dirty="0"/>
          </a:p>
          <a:p>
            <a:r>
              <a:rPr lang="en-GB" sz="2800" dirty="0" smtClean="0"/>
              <a:t>Demonstrate the </a:t>
            </a:r>
            <a:r>
              <a:rPr lang="en-GB" sz="2800" dirty="0"/>
              <a:t>return on investment and the </a:t>
            </a:r>
            <a:r>
              <a:rPr lang="en-GB" sz="2800" dirty="0" smtClean="0"/>
              <a:t>health improvement benefits to GM</a:t>
            </a:r>
            <a:r>
              <a:rPr lang="en-GB" sz="2800" dirty="0"/>
              <a:t>.</a:t>
            </a:r>
          </a:p>
          <a:p>
            <a:endParaRPr lang="en-GB" dirty="0"/>
          </a:p>
        </p:txBody>
      </p:sp>
    </p:spTree>
    <p:extLst>
      <p:ext uri="{BB962C8B-B14F-4D97-AF65-F5344CB8AC3E}">
        <p14:creationId xmlns:p14="http://schemas.microsoft.com/office/powerpoint/2010/main" val="9044679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Wigan</a:t>
            </a:r>
            <a:endParaRPr lang="en-GB" b="1" dirty="0"/>
          </a:p>
        </p:txBody>
      </p:sp>
      <p:sp>
        <p:nvSpPr>
          <p:cNvPr id="3" name="Content Placeholder 2"/>
          <p:cNvSpPr>
            <a:spLocks noGrp="1"/>
          </p:cNvSpPr>
          <p:nvPr>
            <p:ph idx="1"/>
          </p:nvPr>
        </p:nvSpPr>
        <p:spPr/>
        <p:txBody>
          <a:bodyPr>
            <a:normAutofit/>
          </a:bodyPr>
          <a:lstStyle/>
          <a:p>
            <a:r>
              <a:rPr lang="en-GB" sz="2800" dirty="0" smtClean="0"/>
              <a:t>LDC are already working with the local council health teams.</a:t>
            </a:r>
          </a:p>
          <a:p>
            <a:endParaRPr lang="en-GB" sz="2800" dirty="0"/>
          </a:p>
          <a:p>
            <a:r>
              <a:rPr lang="en-GB" sz="2800" dirty="0" smtClean="0"/>
              <a:t>Making every contact count</a:t>
            </a:r>
          </a:p>
          <a:p>
            <a:pPr marL="0" indent="0">
              <a:buNone/>
            </a:pPr>
            <a:endParaRPr lang="en-GB" sz="2800" dirty="0" smtClean="0"/>
          </a:p>
          <a:p>
            <a:r>
              <a:rPr lang="en-GB" sz="2800" dirty="0" smtClean="0"/>
              <a:t>Greater use of the Dental Teams and more job satisfaction.</a:t>
            </a:r>
          </a:p>
          <a:p>
            <a:pPr marL="0" indent="0">
              <a:buNone/>
            </a:pPr>
            <a:endParaRPr lang="en-GB" sz="2800" dirty="0" smtClean="0"/>
          </a:p>
          <a:p>
            <a:r>
              <a:rPr lang="en-GB" sz="2800" dirty="0" smtClean="0"/>
              <a:t>No more money!</a:t>
            </a:r>
            <a:endParaRPr lang="en-GB" sz="2800" dirty="0"/>
          </a:p>
        </p:txBody>
      </p:sp>
    </p:spTree>
    <p:extLst>
      <p:ext uri="{BB962C8B-B14F-4D97-AF65-F5344CB8AC3E}">
        <p14:creationId xmlns:p14="http://schemas.microsoft.com/office/powerpoint/2010/main" val="5390897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endParaRPr lang="en-GB"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32656"/>
            <a:ext cx="8494527" cy="600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4305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76672"/>
            <a:ext cx="8229600" cy="5649491"/>
          </a:xfrm>
        </p:spPr>
        <p:txBody>
          <a:bodyPr/>
          <a:lstStyle/>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018" y="188640"/>
            <a:ext cx="8902105" cy="6291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240451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1143000"/>
          </a:xfrm>
        </p:spPr>
        <p:txBody>
          <a:bodyPr/>
          <a:lstStyle/>
          <a:p>
            <a:r>
              <a:rPr lang="en-GB" b="1" dirty="0" smtClean="0"/>
              <a:t>The Questions</a:t>
            </a:r>
            <a:endParaRPr lang="en-GB" b="1" dirty="0"/>
          </a:p>
        </p:txBody>
      </p:sp>
      <p:sp>
        <p:nvSpPr>
          <p:cNvPr id="3" name="Content Placeholder 2"/>
          <p:cNvSpPr>
            <a:spLocks noGrp="1"/>
          </p:cNvSpPr>
          <p:nvPr>
            <p:ph idx="1"/>
          </p:nvPr>
        </p:nvSpPr>
        <p:spPr>
          <a:xfrm>
            <a:off x="457200" y="1340768"/>
            <a:ext cx="8229600" cy="5256584"/>
          </a:xfrm>
        </p:spPr>
        <p:txBody>
          <a:bodyPr>
            <a:normAutofit fontScale="85000" lnSpcReduction="10000"/>
          </a:bodyPr>
          <a:lstStyle/>
          <a:p>
            <a:pPr marL="0" indent="0" algn="ctr">
              <a:buNone/>
            </a:pPr>
            <a:r>
              <a:rPr lang="en-GB" sz="3300" dirty="0" smtClean="0"/>
              <a:t> Many important questions remain unanswered:</a:t>
            </a:r>
          </a:p>
          <a:p>
            <a:pPr marL="0" indent="0" algn="ctr">
              <a:buNone/>
            </a:pPr>
            <a:endParaRPr lang="en-GB" sz="3300" dirty="0" smtClean="0"/>
          </a:p>
          <a:p>
            <a:r>
              <a:rPr lang="en-GB" sz="3300" dirty="0" smtClean="0"/>
              <a:t>What is the role of clinical commissioning groups in the proposed arrangements?</a:t>
            </a:r>
          </a:p>
          <a:p>
            <a:r>
              <a:rPr lang="en-GB" sz="3300" dirty="0" smtClean="0"/>
              <a:t>Will this be a further </a:t>
            </a:r>
            <a:r>
              <a:rPr lang="en-GB" sz="3300" dirty="0"/>
              <a:t>layer of decision-making being superimposed on an already complex </a:t>
            </a:r>
            <a:r>
              <a:rPr lang="en-GB" sz="3300" dirty="0" smtClean="0"/>
              <a:t>system?</a:t>
            </a:r>
          </a:p>
          <a:p>
            <a:r>
              <a:rPr lang="en-GB" sz="3300" dirty="0"/>
              <a:t>The implications for providers are equally unclear, particularly around their relationship with national </a:t>
            </a:r>
            <a:r>
              <a:rPr lang="en-GB" sz="3300" dirty="0" smtClean="0"/>
              <a:t>regulators.</a:t>
            </a:r>
          </a:p>
          <a:p>
            <a:r>
              <a:rPr lang="en-GB" sz="3300" dirty="0" smtClean="0"/>
              <a:t>What </a:t>
            </a:r>
            <a:r>
              <a:rPr lang="en-GB" sz="3300" dirty="0"/>
              <a:t>‘national’ means in a devolved health and care system and the areas in which local variations in services and standards are not permitted.</a:t>
            </a:r>
          </a:p>
          <a:p>
            <a:pPr marL="514350" indent="-514350">
              <a:buFont typeface="+mj-lt"/>
              <a:buAutoNum type="arabicPeriod"/>
            </a:pPr>
            <a:endParaRPr lang="en-GB" dirty="0"/>
          </a:p>
        </p:txBody>
      </p:sp>
    </p:spTree>
    <p:extLst>
      <p:ext uri="{BB962C8B-B14F-4D97-AF65-F5344CB8AC3E}">
        <p14:creationId xmlns:p14="http://schemas.microsoft.com/office/powerpoint/2010/main" val="30026333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548680"/>
            <a:ext cx="8229600" cy="5649491"/>
          </a:xfrm>
        </p:spPr>
        <p:txBody>
          <a:bodyPr>
            <a:normAutofit/>
          </a:bodyPr>
          <a:lstStyle/>
          <a:p>
            <a:r>
              <a:rPr lang="en-GB" sz="2800" dirty="0" smtClean="0"/>
              <a:t>How will the inevitable overspending </a:t>
            </a:r>
            <a:r>
              <a:rPr lang="en-GB" sz="2800" dirty="0"/>
              <a:t>of NHS budgets </a:t>
            </a:r>
            <a:r>
              <a:rPr lang="en-GB" sz="2800" dirty="0" smtClean="0"/>
              <a:t>be handled? Could the local </a:t>
            </a:r>
            <a:r>
              <a:rPr lang="en-GB" sz="2800" dirty="0"/>
              <a:t>authorities </a:t>
            </a:r>
            <a:r>
              <a:rPr lang="en-GB" sz="2800" dirty="0" smtClean="0"/>
              <a:t>switch </a:t>
            </a:r>
            <a:r>
              <a:rPr lang="en-GB" sz="2800" dirty="0"/>
              <a:t>funding from the NHS to other </a:t>
            </a:r>
            <a:r>
              <a:rPr lang="en-GB" sz="2800" dirty="0" smtClean="0"/>
              <a:t>services?</a:t>
            </a:r>
          </a:p>
          <a:p>
            <a:pPr marL="0" indent="0">
              <a:buNone/>
            </a:pPr>
            <a:endParaRPr lang="en-GB" sz="2800" dirty="0" smtClean="0"/>
          </a:p>
          <a:p>
            <a:r>
              <a:rPr lang="en-GB" sz="2800" dirty="0" smtClean="0"/>
              <a:t>Will the blame </a:t>
            </a:r>
            <a:r>
              <a:rPr lang="en-GB" sz="2800" dirty="0"/>
              <a:t>for unpopular decisions </a:t>
            </a:r>
            <a:r>
              <a:rPr lang="en-GB" sz="2800" dirty="0" smtClean="0"/>
              <a:t>be shifted from </a:t>
            </a:r>
            <a:r>
              <a:rPr lang="en-GB" sz="2800" dirty="0"/>
              <a:t>Whitehall to town hall in the absence of sustainable funding </a:t>
            </a:r>
            <a:r>
              <a:rPr lang="en-GB" sz="2800" dirty="0" smtClean="0"/>
              <a:t>agreements? </a:t>
            </a:r>
          </a:p>
          <a:p>
            <a:r>
              <a:rPr lang="en-GB" sz="2800" dirty="0" smtClean="0"/>
              <a:t>Is </a:t>
            </a:r>
            <a:r>
              <a:rPr lang="en-GB" sz="2800" dirty="0" err="1" smtClean="0">
                <a:effectLst/>
              </a:rPr>
              <a:t>Devo</a:t>
            </a:r>
            <a:r>
              <a:rPr lang="en-GB" sz="2800" dirty="0" smtClean="0">
                <a:effectLst/>
              </a:rPr>
              <a:t> </a:t>
            </a:r>
            <a:r>
              <a:rPr lang="en-GB" sz="2800" dirty="0" err="1" smtClean="0">
                <a:effectLst/>
              </a:rPr>
              <a:t>Manc</a:t>
            </a:r>
            <a:r>
              <a:rPr lang="en-GB" sz="2800" dirty="0" smtClean="0">
                <a:effectLst/>
              </a:rPr>
              <a:t> plan a blitzkrieg attack to fast- track the reconfiguration of the NHS into new business models ready for private company take over? [Greater Manchester Association of Trades Union Councils  ]</a:t>
            </a:r>
            <a:endParaRPr lang="en-GB" sz="2800" dirty="0"/>
          </a:p>
        </p:txBody>
      </p:sp>
    </p:spTree>
    <p:extLst>
      <p:ext uri="{BB962C8B-B14F-4D97-AF65-F5344CB8AC3E}">
        <p14:creationId xmlns:p14="http://schemas.microsoft.com/office/powerpoint/2010/main" val="11001481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Final Word</a:t>
            </a:r>
            <a:endParaRPr lang="en-GB" b="1" dirty="0"/>
          </a:p>
        </p:txBody>
      </p:sp>
      <p:sp>
        <p:nvSpPr>
          <p:cNvPr id="3" name="Content Placeholder 2"/>
          <p:cNvSpPr>
            <a:spLocks noGrp="1"/>
          </p:cNvSpPr>
          <p:nvPr>
            <p:ph idx="1"/>
          </p:nvPr>
        </p:nvSpPr>
        <p:spPr/>
        <p:txBody>
          <a:bodyPr>
            <a:normAutofit fontScale="92500" lnSpcReduction="10000"/>
          </a:bodyPr>
          <a:lstStyle/>
          <a:p>
            <a:pPr marL="0" indent="0" algn="ctr">
              <a:buNone/>
            </a:pPr>
            <a:endParaRPr lang="en-GB" dirty="0" smtClean="0"/>
          </a:p>
          <a:p>
            <a:pPr marL="0" indent="0" algn="ctr">
              <a:buNone/>
            </a:pPr>
            <a:r>
              <a:rPr lang="en-GB" dirty="0" smtClean="0"/>
              <a:t>We </a:t>
            </a:r>
            <a:r>
              <a:rPr lang="en-GB" dirty="0"/>
              <a:t>are definitely looking at the opportunity to include dentistry within the scope of the Devolution work, although as yet, no decisions have been made in this regard</a:t>
            </a:r>
            <a:r>
              <a:rPr lang="en-GB" dirty="0" smtClean="0"/>
              <a:t>.</a:t>
            </a:r>
          </a:p>
          <a:p>
            <a:endParaRPr lang="en-GB" dirty="0"/>
          </a:p>
          <a:p>
            <a:endParaRPr lang="en-GB" dirty="0" smtClean="0"/>
          </a:p>
          <a:p>
            <a:pPr marL="0" indent="0" algn="ctr">
              <a:buNone/>
            </a:pPr>
            <a:r>
              <a:rPr lang="en-GB" dirty="0"/>
              <a:t>Director of Commissioning </a:t>
            </a:r>
            <a:endParaRPr lang="en-GB" dirty="0" smtClean="0"/>
          </a:p>
          <a:p>
            <a:pPr marL="0" indent="0" algn="ctr">
              <a:buNone/>
            </a:pPr>
            <a:r>
              <a:rPr lang="en-GB" dirty="0" smtClean="0"/>
              <a:t>(</a:t>
            </a:r>
            <a:r>
              <a:rPr lang="en-GB" dirty="0"/>
              <a:t>Greater Manchester)</a:t>
            </a:r>
          </a:p>
          <a:p>
            <a:pPr marL="0" indent="0">
              <a:buNone/>
            </a:pPr>
            <a:endParaRPr lang="en-GB" dirty="0"/>
          </a:p>
          <a:p>
            <a:endParaRPr lang="en-GB" dirty="0"/>
          </a:p>
        </p:txBody>
      </p:sp>
    </p:spTree>
    <p:extLst>
      <p:ext uri="{BB962C8B-B14F-4D97-AF65-F5344CB8AC3E}">
        <p14:creationId xmlns:p14="http://schemas.microsoft.com/office/powerpoint/2010/main" val="35240614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620688"/>
            <a:ext cx="8229600" cy="1143000"/>
          </a:xfrm>
        </p:spPr>
        <p:txBody>
          <a:bodyPr/>
          <a:lstStyle/>
          <a:p>
            <a:r>
              <a:rPr lang="en-GB" b="1" dirty="0" smtClean="0"/>
              <a:t>What is </a:t>
            </a:r>
            <a:r>
              <a:rPr lang="en-GB" b="1" dirty="0" err="1" smtClean="0"/>
              <a:t>Devo</a:t>
            </a:r>
            <a:r>
              <a:rPr lang="en-GB" b="1" dirty="0" smtClean="0"/>
              <a:t> </a:t>
            </a:r>
            <a:r>
              <a:rPr lang="en-GB" b="1" dirty="0" err="1" smtClean="0"/>
              <a:t>Manc</a:t>
            </a:r>
            <a:endParaRPr lang="en-GB" b="1" dirty="0"/>
          </a:p>
        </p:txBody>
      </p:sp>
      <p:sp>
        <p:nvSpPr>
          <p:cNvPr id="3" name="Content Placeholder 2"/>
          <p:cNvSpPr>
            <a:spLocks noGrp="1"/>
          </p:cNvSpPr>
          <p:nvPr>
            <p:ph idx="1"/>
          </p:nvPr>
        </p:nvSpPr>
        <p:spPr/>
        <p:txBody>
          <a:bodyPr>
            <a:normAutofit lnSpcReduction="10000"/>
          </a:bodyPr>
          <a:lstStyle/>
          <a:p>
            <a:pPr marL="0" indent="0" algn="ctr">
              <a:buNone/>
            </a:pPr>
            <a:endParaRPr lang="en-GB" sz="2400" dirty="0" smtClean="0">
              <a:latin typeface="Calibri" panose="020F0502020204030204" pitchFamily="34" charset="0"/>
              <a:cs typeface="Calibri" panose="020F0502020204030204" pitchFamily="34" charset="0"/>
            </a:endParaRPr>
          </a:p>
          <a:p>
            <a:pPr marL="0" indent="0" algn="ctr">
              <a:buNone/>
            </a:pPr>
            <a:r>
              <a:rPr lang="en-GB" sz="2800" dirty="0" smtClean="0">
                <a:latin typeface="Calibri" panose="020F0502020204030204" pitchFamily="34" charset="0"/>
                <a:cs typeface="Calibri" panose="020F0502020204030204" pitchFamily="34" charset="0"/>
              </a:rPr>
              <a:t>Greater </a:t>
            </a:r>
            <a:r>
              <a:rPr lang="en-GB" sz="2800" dirty="0">
                <a:latin typeface="Calibri" panose="020F0502020204030204" pitchFamily="34" charset="0"/>
                <a:cs typeface="Calibri" panose="020F0502020204030204" pitchFamily="34" charset="0"/>
              </a:rPr>
              <a:t>Manchester and NHS England recently announced </a:t>
            </a:r>
            <a:r>
              <a:rPr lang="en-GB" sz="2800" dirty="0" smtClean="0">
                <a:latin typeface="Calibri" panose="020F0502020204030204" pitchFamily="34" charset="0"/>
                <a:cs typeface="Calibri" panose="020F0502020204030204" pitchFamily="34" charset="0"/>
              </a:rPr>
              <a:t>ground breaking </a:t>
            </a:r>
            <a:r>
              <a:rPr lang="en-GB" sz="2800" dirty="0">
                <a:latin typeface="Calibri" panose="020F0502020204030204" pitchFamily="34" charset="0"/>
                <a:cs typeface="Calibri" panose="020F0502020204030204" pitchFamily="34" charset="0"/>
              </a:rPr>
              <a:t>plans around the future of health and social care with a signed memorandum agreeing to bring together health and social care budgets with a combined sum of £6billion.</a:t>
            </a:r>
          </a:p>
          <a:p>
            <a:pPr marL="0" indent="0" algn="ctr">
              <a:buNone/>
            </a:pPr>
            <a:endParaRPr lang="en-GB" sz="2800" dirty="0" smtClean="0">
              <a:latin typeface="Calibri" panose="020F0502020204030204" pitchFamily="34" charset="0"/>
              <a:cs typeface="Calibri" panose="020F0502020204030204" pitchFamily="34" charset="0"/>
            </a:endParaRPr>
          </a:p>
          <a:p>
            <a:pPr marL="0" indent="0" algn="ctr">
              <a:buNone/>
            </a:pPr>
            <a:r>
              <a:rPr lang="en-GB" sz="2800" dirty="0" smtClean="0">
                <a:latin typeface="Calibri" panose="020F0502020204030204" pitchFamily="34" charset="0"/>
                <a:cs typeface="Calibri" panose="020F0502020204030204" pitchFamily="34" charset="0"/>
              </a:rPr>
              <a:t>Simon Stevens, NHS England CEO, welcomed </a:t>
            </a:r>
            <a:r>
              <a:rPr lang="en-GB" sz="2800" dirty="0" err="1" smtClean="0">
                <a:latin typeface="Calibri" panose="020F0502020204030204" pitchFamily="34" charset="0"/>
                <a:cs typeface="Calibri" panose="020F0502020204030204" pitchFamily="34" charset="0"/>
              </a:rPr>
              <a:t>DevoManc</a:t>
            </a:r>
            <a:r>
              <a:rPr lang="en-GB" sz="2800" dirty="0" smtClean="0">
                <a:latin typeface="Calibri" panose="020F0502020204030204" pitchFamily="34" charset="0"/>
                <a:cs typeface="Calibri" panose="020F0502020204030204" pitchFamily="34" charset="0"/>
              </a:rPr>
              <a:t> as ‘the greatest act of devolution in the history of the NHS’.</a:t>
            </a:r>
          </a:p>
          <a:p>
            <a:pPr marL="0" indent="0" algn="ctr">
              <a:buNone/>
            </a:pPr>
            <a:endParaRPr lang="en-GB" dirty="0" smtClean="0"/>
          </a:p>
        </p:txBody>
      </p:sp>
    </p:spTree>
    <p:extLst>
      <p:ext uri="{BB962C8B-B14F-4D97-AF65-F5344CB8AC3E}">
        <p14:creationId xmlns:p14="http://schemas.microsoft.com/office/powerpoint/2010/main" val="33613424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980728"/>
            <a:ext cx="8229600" cy="5328592"/>
          </a:xfrm>
        </p:spPr>
        <p:txBody>
          <a:bodyPr>
            <a:normAutofit/>
          </a:bodyPr>
          <a:lstStyle/>
          <a:p>
            <a:pPr marL="0" indent="0" algn="ctr">
              <a:buNone/>
            </a:pPr>
            <a:r>
              <a:rPr lang="en-GB" sz="2800" dirty="0" smtClean="0"/>
              <a:t>This trailblazing </a:t>
            </a:r>
            <a:r>
              <a:rPr lang="en-GB" sz="2800" dirty="0"/>
              <a:t>move, on Friday 27 </a:t>
            </a:r>
            <a:r>
              <a:rPr lang="en-GB" sz="2800" dirty="0" smtClean="0"/>
              <a:t>February 2015, saw:</a:t>
            </a:r>
          </a:p>
          <a:p>
            <a:r>
              <a:rPr lang="en-GB" sz="2800" dirty="0" smtClean="0"/>
              <a:t> </a:t>
            </a:r>
            <a:r>
              <a:rPr lang="en-GB" sz="2800" dirty="0"/>
              <a:t>NHS </a:t>
            </a:r>
            <a:r>
              <a:rPr lang="en-GB" sz="2800" dirty="0" smtClean="0"/>
              <a:t>England</a:t>
            </a:r>
          </a:p>
          <a:p>
            <a:r>
              <a:rPr lang="en-GB" sz="2800" dirty="0" smtClean="0"/>
              <a:t> </a:t>
            </a:r>
            <a:r>
              <a:rPr lang="en-GB" sz="2800" dirty="0"/>
              <a:t>12 NHS Clinical Commissioning </a:t>
            </a:r>
            <a:r>
              <a:rPr lang="en-GB" sz="2800" dirty="0" smtClean="0"/>
              <a:t>Groups</a:t>
            </a:r>
          </a:p>
          <a:p>
            <a:r>
              <a:rPr lang="en-GB" sz="2800" dirty="0" smtClean="0"/>
              <a:t> </a:t>
            </a:r>
            <a:r>
              <a:rPr lang="en-GB" sz="2800" dirty="0"/>
              <a:t>15 NHS providers </a:t>
            </a:r>
            <a:endParaRPr lang="en-GB" sz="2800" dirty="0" smtClean="0"/>
          </a:p>
          <a:p>
            <a:r>
              <a:rPr lang="en-GB" sz="2800" dirty="0" smtClean="0"/>
              <a:t> 10 </a:t>
            </a:r>
            <a:r>
              <a:rPr lang="en-GB" sz="2800" dirty="0"/>
              <a:t>local authorities </a:t>
            </a:r>
            <a:endParaRPr lang="en-GB" sz="2800" dirty="0" smtClean="0"/>
          </a:p>
          <a:p>
            <a:pPr marL="0" indent="0" algn="ctr">
              <a:buNone/>
            </a:pPr>
            <a:endParaRPr lang="en-GB" sz="2800" dirty="0"/>
          </a:p>
          <a:p>
            <a:pPr marL="0" indent="0" algn="ctr">
              <a:buNone/>
            </a:pPr>
            <a:r>
              <a:rPr lang="en-GB" sz="2800" dirty="0" smtClean="0"/>
              <a:t>All agreed </a:t>
            </a:r>
            <a:r>
              <a:rPr lang="en-GB" sz="2800" dirty="0"/>
              <a:t>a framework for health and social </a:t>
            </a:r>
            <a:r>
              <a:rPr lang="en-GB" sz="2800" dirty="0" smtClean="0"/>
              <a:t>care </a:t>
            </a:r>
            <a:r>
              <a:rPr lang="en-GB" sz="2800" dirty="0"/>
              <a:t>with plans for joint decision-making on integrated care to support physical, mental and social wellbeing.</a:t>
            </a:r>
          </a:p>
        </p:txBody>
      </p:sp>
    </p:spTree>
    <p:extLst>
      <p:ext uri="{BB962C8B-B14F-4D97-AF65-F5344CB8AC3E}">
        <p14:creationId xmlns:p14="http://schemas.microsoft.com/office/powerpoint/2010/main" val="245667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b="1" dirty="0"/>
              <a:t>The Memorandum of Understanding</a:t>
            </a:r>
          </a:p>
        </p:txBody>
      </p:sp>
      <p:sp>
        <p:nvSpPr>
          <p:cNvPr id="3" name="Content Placeholder 2"/>
          <p:cNvSpPr>
            <a:spLocks noGrp="1"/>
          </p:cNvSpPr>
          <p:nvPr>
            <p:ph idx="1"/>
          </p:nvPr>
        </p:nvSpPr>
        <p:spPr>
          <a:xfrm>
            <a:off x="457200" y="1600200"/>
            <a:ext cx="8229600" cy="4997152"/>
          </a:xfrm>
        </p:spPr>
        <p:txBody>
          <a:bodyPr>
            <a:normAutofit fontScale="92500" lnSpcReduction="20000"/>
          </a:bodyPr>
          <a:lstStyle/>
          <a:p>
            <a:pPr marL="0" indent="0" algn="ctr">
              <a:buNone/>
            </a:pPr>
            <a:r>
              <a:rPr lang="en-GB" sz="3000" dirty="0" smtClean="0"/>
              <a:t>Approved </a:t>
            </a:r>
            <a:r>
              <a:rPr lang="en-GB" sz="3000" dirty="0"/>
              <a:t>and countersigned by the Chancellor and the Health </a:t>
            </a:r>
            <a:r>
              <a:rPr lang="en-GB" sz="3000" dirty="0" smtClean="0"/>
              <a:t>Secretary and puts </a:t>
            </a:r>
            <a:r>
              <a:rPr lang="en-GB" sz="3000" dirty="0"/>
              <a:t>local people in the driving seat for deciding on health and care services that suit Greater Manchester</a:t>
            </a:r>
            <a:r>
              <a:rPr lang="en-GB" sz="3000" dirty="0" smtClean="0"/>
              <a:t>.</a:t>
            </a:r>
          </a:p>
          <a:p>
            <a:pPr marL="0" indent="0" algn="ctr">
              <a:buNone/>
            </a:pPr>
            <a:endParaRPr lang="en-GB" sz="3000" dirty="0" smtClean="0"/>
          </a:p>
          <a:p>
            <a:pPr marL="0" indent="0" algn="ctr">
              <a:buNone/>
            </a:pPr>
            <a:r>
              <a:rPr lang="en-GB" sz="3000" dirty="0" smtClean="0"/>
              <a:t>The Queens Speech at the recent Opening of Parliament made a number of pledges around health and social care, strengthening what we are already putting into practice.</a:t>
            </a:r>
          </a:p>
          <a:p>
            <a:pPr marL="0" indent="0" algn="ctr">
              <a:buNone/>
            </a:pPr>
            <a:r>
              <a:rPr lang="en-GB" b="1" i="1" dirty="0" smtClean="0"/>
              <a:t>What we are doing in GM will pave the way for others. </a:t>
            </a:r>
          </a:p>
          <a:p>
            <a:pPr marL="0" indent="0" algn="ctr">
              <a:buNone/>
            </a:pPr>
            <a:r>
              <a:rPr lang="en-GB" sz="2600" i="1" dirty="0" smtClean="0"/>
              <a:t>Ian Williamson Chief Officer GM CCG</a:t>
            </a:r>
          </a:p>
          <a:p>
            <a:pPr marL="0" indent="0" algn="ctr">
              <a:buNone/>
            </a:pPr>
            <a:endParaRPr lang="en-GB" dirty="0" smtClean="0"/>
          </a:p>
        </p:txBody>
      </p:sp>
    </p:spTree>
    <p:extLst>
      <p:ext uri="{BB962C8B-B14F-4D97-AF65-F5344CB8AC3E}">
        <p14:creationId xmlns:p14="http://schemas.microsoft.com/office/powerpoint/2010/main" val="13348627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Vision</a:t>
            </a:r>
            <a:endParaRPr lang="en-GB" b="1" dirty="0"/>
          </a:p>
        </p:txBody>
      </p:sp>
      <p:sp>
        <p:nvSpPr>
          <p:cNvPr id="3" name="Content Placeholder 2"/>
          <p:cNvSpPr>
            <a:spLocks noGrp="1"/>
          </p:cNvSpPr>
          <p:nvPr>
            <p:ph idx="1"/>
          </p:nvPr>
        </p:nvSpPr>
        <p:spPr>
          <a:xfrm>
            <a:off x="457200" y="1600201"/>
            <a:ext cx="8229600" cy="3628999"/>
          </a:xfrm>
        </p:spPr>
        <p:txBody>
          <a:bodyPr>
            <a:normAutofit/>
          </a:bodyPr>
          <a:lstStyle/>
          <a:p>
            <a:pPr marL="0" indent="0" algn="ctr">
              <a:buNone/>
            </a:pPr>
            <a:endParaRPr lang="en-US" sz="2800" dirty="0" smtClean="0"/>
          </a:p>
          <a:p>
            <a:pPr marL="0" indent="0" algn="ctr">
              <a:buNone/>
            </a:pPr>
            <a:endParaRPr lang="en-US" sz="2800" dirty="0"/>
          </a:p>
          <a:p>
            <a:pPr marL="0" indent="0" algn="ctr">
              <a:buNone/>
            </a:pPr>
            <a:r>
              <a:rPr lang="en-US" sz="2800" dirty="0" smtClean="0"/>
              <a:t>To </a:t>
            </a:r>
            <a:r>
              <a:rPr lang="en-US" sz="2800" dirty="0"/>
              <a:t>ensure the greatest and fastest possible improvement to the health and wellbeing of the 2.8 million citizens of </a:t>
            </a:r>
            <a:r>
              <a:rPr lang="en-US" sz="2800" dirty="0" smtClean="0"/>
              <a:t>Greater </a:t>
            </a:r>
            <a:r>
              <a:rPr lang="en-US" sz="2800" dirty="0"/>
              <a:t>Manchester</a:t>
            </a:r>
          </a:p>
          <a:p>
            <a:endParaRPr lang="en-GB" dirty="0"/>
          </a:p>
        </p:txBody>
      </p:sp>
    </p:spTree>
    <p:extLst>
      <p:ext uri="{BB962C8B-B14F-4D97-AF65-F5344CB8AC3E}">
        <p14:creationId xmlns:p14="http://schemas.microsoft.com/office/powerpoint/2010/main" val="6849249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Objectives</a:t>
            </a:r>
          </a:p>
        </p:txBody>
      </p:sp>
      <p:sp>
        <p:nvSpPr>
          <p:cNvPr id="3" name="Content Placeholder 2"/>
          <p:cNvSpPr>
            <a:spLocks noGrp="1"/>
          </p:cNvSpPr>
          <p:nvPr>
            <p:ph idx="1"/>
          </p:nvPr>
        </p:nvSpPr>
        <p:spPr>
          <a:xfrm>
            <a:off x="457200" y="1268760"/>
            <a:ext cx="8229600" cy="5400600"/>
          </a:xfrm>
        </p:spPr>
        <p:txBody>
          <a:bodyPr>
            <a:noAutofit/>
          </a:bodyPr>
          <a:lstStyle/>
          <a:p>
            <a:r>
              <a:rPr lang="en-US" sz="2800" dirty="0" smtClean="0"/>
              <a:t>Improve the health and wellbeing of all of the residents of Greater Manchester from birth to the elderly.</a:t>
            </a:r>
          </a:p>
          <a:p>
            <a:r>
              <a:rPr lang="en-US" sz="2800" dirty="0" err="1" smtClean="0"/>
              <a:t>Recognising</a:t>
            </a:r>
            <a:r>
              <a:rPr lang="en-US" sz="2800" dirty="0" smtClean="0"/>
              <a:t> that this can only be achieved with a focus on the prevention of ill health and the promotion of wellbeing. </a:t>
            </a:r>
          </a:p>
          <a:p>
            <a:r>
              <a:rPr lang="en-US" sz="2800" dirty="0" smtClean="0"/>
              <a:t>The need to move from having some of the worst health outcomes in the country to having some of the best.</a:t>
            </a:r>
          </a:p>
          <a:p>
            <a:r>
              <a:rPr lang="en-US" sz="2800" dirty="0" smtClean="0"/>
              <a:t>Close the health inequalities gap within GM and between GM and the rest of the UK faster</a:t>
            </a:r>
          </a:p>
          <a:p>
            <a:endParaRPr lang="en-GB" sz="2800" dirty="0"/>
          </a:p>
        </p:txBody>
      </p:sp>
    </p:spTree>
    <p:extLst>
      <p:ext uri="{BB962C8B-B14F-4D97-AF65-F5344CB8AC3E}">
        <p14:creationId xmlns:p14="http://schemas.microsoft.com/office/powerpoint/2010/main" val="31113320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The Benefits</a:t>
            </a:r>
            <a:endParaRPr lang="en-GB" b="1" dirty="0"/>
          </a:p>
        </p:txBody>
      </p:sp>
      <p:sp>
        <p:nvSpPr>
          <p:cNvPr id="3" name="Content Placeholder 2"/>
          <p:cNvSpPr>
            <a:spLocks noGrp="1"/>
          </p:cNvSpPr>
          <p:nvPr>
            <p:ph idx="1"/>
          </p:nvPr>
        </p:nvSpPr>
        <p:spPr>
          <a:xfrm>
            <a:off x="467544" y="1268760"/>
            <a:ext cx="8136904" cy="5256584"/>
          </a:xfrm>
        </p:spPr>
        <p:txBody>
          <a:bodyPr>
            <a:normAutofit fontScale="77500" lnSpcReduction="20000"/>
          </a:bodyPr>
          <a:lstStyle/>
          <a:p>
            <a:r>
              <a:rPr lang="en-US" sz="3600" dirty="0" smtClean="0"/>
              <a:t>Impact</a:t>
            </a:r>
            <a:r>
              <a:rPr lang="en-US" sz="3600" dirty="0"/>
              <a:t>, </a:t>
            </a:r>
            <a:r>
              <a:rPr lang="en-US" sz="3600" dirty="0" smtClean="0"/>
              <a:t>more </a:t>
            </a:r>
            <a:r>
              <a:rPr lang="en-US" sz="3600" dirty="0"/>
              <a:t>quickly, on the health, wealth and wellbeing of </a:t>
            </a:r>
            <a:r>
              <a:rPr lang="en-US" sz="3600" dirty="0" smtClean="0"/>
              <a:t>the GM population. </a:t>
            </a:r>
          </a:p>
          <a:p>
            <a:r>
              <a:rPr lang="en-US" sz="3600" dirty="0" smtClean="0"/>
              <a:t>Co-ordinate </a:t>
            </a:r>
            <a:r>
              <a:rPr lang="en-US" sz="3600" dirty="0"/>
              <a:t>services to tackle some of the major health, housing, work and other challenges - supporting physical, mental and social </a:t>
            </a:r>
            <a:r>
              <a:rPr lang="en-US" sz="3600" dirty="0" smtClean="0"/>
              <a:t>wellbeing</a:t>
            </a:r>
          </a:p>
          <a:p>
            <a:r>
              <a:rPr lang="en-US" altLang="en-US" sz="3600" b="0" dirty="0" smtClean="0">
                <a:cs typeface="Arial" pitchFamily="34" charset="0"/>
              </a:rPr>
              <a:t>Making best use of existing budgets especially reducing pressure on A&amp;E and avoiding hospital admissions.</a:t>
            </a:r>
          </a:p>
          <a:p>
            <a:r>
              <a:rPr lang="en-GB" sz="3600" dirty="0" smtClean="0"/>
              <a:t>Integrated care in Greater Manchester will focus more on preventative work in the community.</a:t>
            </a:r>
          </a:p>
          <a:p>
            <a:r>
              <a:rPr lang="en-GB" sz="3600" dirty="0" smtClean="0"/>
              <a:t>The rest of the country will monitor what happens in Greater Manchester.</a:t>
            </a:r>
          </a:p>
          <a:p>
            <a:endParaRPr lang="en-US" altLang="en-US" b="0" dirty="0" smtClean="0">
              <a:cs typeface="Arial" pitchFamily="34" charset="0"/>
            </a:endParaRPr>
          </a:p>
          <a:p>
            <a:endParaRPr lang="en-US" dirty="0"/>
          </a:p>
          <a:p>
            <a:endParaRPr lang="en-GB" dirty="0"/>
          </a:p>
        </p:txBody>
      </p:sp>
    </p:spTree>
    <p:extLst>
      <p:ext uri="{BB962C8B-B14F-4D97-AF65-F5344CB8AC3E}">
        <p14:creationId xmlns:p14="http://schemas.microsoft.com/office/powerpoint/2010/main" val="3171514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Early Implementation Priorities</a:t>
            </a:r>
            <a:endParaRPr lang="en-GB" dirty="0"/>
          </a:p>
        </p:txBody>
      </p:sp>
      <p:sp>
        <p:nvSpPr>
          <p:cNvPr id="3" name="Content Placeholder 2"/>
          <p:cNvSpPr>
            <a:spLocks noGrp="1"/>
          </p:cNvSpPr>
          <p:nvPr>
            <p:ph idx="1"/>
          </p:nvPr>
        </p:nvSpPr>
        <p:spPr/>
        <p:txBody>
          <a:bodyPr/>
          <a:lstStyle/>
          <a:p>
            <a:r>
              <a:rPr lang="en-US" sz="2800" dirty="0"/>
              <a:t>Seven day access to primary care</a:t>
            </a:r>
            <a:endParaRPr lang="en-GB" sz="2800" dirty="0"/>
          </a:p>
          <a:p>
            <a:r>
              <a:rPr lang="en-US" sz="2800" dirty="0"/>
              <a:t>Public Health </a:t>
            </a:r>
            <a:r>
              <a:rPr lang="en-US" sz="2800" dirty="0" err="1"/>
              <a:t>programme</a:t>
            </a:r>
            <a:endParaRPr lang="en-GB" sz="2800" dirty="0"/>
          </a:p>
          <a:p>
            <a:r>
              <a:rPr lang="en-US" sz="2800" dirty="0"/>
              <a:t>Academic Health Science System (AHSS)</a:t>
            </a:r>
            <a:endParaRPr lang="en-GB" sz="2800" dirty="0"/>
          </a:p>
          <a:p>
            <a:r>
              <a:rPr lang="en-US" sz="2800" dirty="0"/>
              <a:t>Healthier Together </a:t>
            </a:r>
            <a:r>
              <a:rPr lang="en-US" sz="2800" dirty="0" err="1" smtClean="0"/>
              <a:t>Programme</a:t>
            </a:r>
            <a:endParaRPr lang="en-US" sz="2800" dirty="0"/>
          </a:p>
          <a:p>
            <a:r>
              <a:rPr lang="en-US" sz="2800" dirty="0"/>
              <a:t>Dementia Pilot </a:t>
            </a:r>
            <a:endParaRPr lang="en-GB" sz="2800" dirty="0"/>
          </a:p>
          <a:p>
            <a:r>
              <a:rPr lang="en-US" sz="2800" dirty="0"/>
              <a:t>Mental Health and Work </a:t>
            </a:r>
          </a:p>
          <a:p>
            <a:r>
              <a:rPr lang="en-US" sz="2800" dirty="0"/>
              <a:t>Workforce policy alignment </a:t>
            </a:r>
          </a:p>
          <a:p>
            <a:pPr marL="0" indent="0">
              <a:buNone/>
            </a:pPr>
            <a:endParaRPr lang="en-GB" dirty="0"/>
          </a:p>
        </p:txBody>
      </p:sp>
    </p:spTree>
    <p:extLst>
      <p:ext uri="{BB962C8B-B14F-4D97-AF65-F5344CB8AC3E}">
        <p14:creationId xmlns:p14="http://schemas.microsoft.com/office/powerpoint/2010/main" val="19860529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1445</TotalTime>
  <Words>1781</Words>
  <Application>Microsoft Office PowerPoint</Application>
  <PresentationFormat>On-screen Show (4:3)</PresentationFormat>
  <Paragraphs>216</Paragraphs>
  <Slides>27</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Devo Manc</vt:lpstr>
      <vt:lpstr>PowerPoint Presentation</vt:lpstr>
      <vt:lpstr>What is Devo Manc</vt:lpstr>
      <vt:lpstr>PowerPoint Presentation</vt:lpstr>
      <vt:lpstr>The Memorandum of Understanding</vt:lpstr>
      <vt:lpstr>The Vision</vt:lpstr>
      <vt:lpstr>The Objectives</vt:lpstr>
      <vt:lpstr>The Benefits</vt:lpstr>
      <vt:lpstr>Early Implementation Priorities</vt:lpstr>
      <vt:lpstr>PowerPoint Presentation</vt:lpstr>
      <vt:lpstr>PowerPoint Presentation</vt:lpstr>
      <vt:lpstr>PowerPoint Presentation</vt:lpstr>
      <vt:lpstr>PowerPoint Presentation</vt:lpstr>
      <vt:lpstr>What does this mean for Dentistry</vt:lpstr>
      <vt:lpstr>Opportunities in Dentistry</vt:lpstr>
      <vt:lpstr>Local Dental Networks Aims</vt:lpstr>
      <vt:lpstr>LDN GM </vt:lpstr>
      <vt:lpstr>What’s in Place Now</vt:lpstr>
      <vt:lpstr>Dentistry and Devo Manc</vt:lpstr>
      <vt:lpstr>Dentistry and oral health could deliver quick and measureable wins</vt:lpstr>
      <vt:lpstr>Investment?</vt:lpstr>
      <vt:lpstr>Wigan</vt:lpstr>
      <vt:lpstr>PowerPoint Presentation</vt:lpstr>
      <vt:lpstr>PowerPoint Presentation</vt:lpstr>
      <vt:lpstr>The Questions</vt:lpstr>
      <vt:lpstr>PowerPoint Presentation</vt:lpstr>
      <vt:lpstr>The Final Word</vt:lpstr>
    </vt:vector>
  </TitlesOfParts>
  <Company>IMS3</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Devo Manc</dc:title>
  <dc:creator>Barry Kinshuck</dc:creator>
  <cp:lastModifiedBy>Nicola Hawkey</cp:lastModifiedBy>
  <cp:revision>74</cp:revision>
  <dcterms:created xsi:type="dcterms:W3CDTF">2015-05-20T07:51:50Z</dcterms:created>
  <dcterms:modified xsi:type="dcterms:W3CDTF">2015-06-10T16:42:11Z</dcterms:modified>
</cp:coreProperties>
</file>