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7" r:id="rId3"/>
    <p:sldId id="273" r:id="rId4"/>
    <p:sldId id="274" r:id="rId5"/>
    <p:sldId id="275" r:id="rId6"/>
    <p:sldId id="277" r:id="rId7"/>
    <p:sldId id="269" r:id="rId8"/>
    <p:sldId id="270" r:id="rId9"/>
    <p:sldId id="265" r:id="rId10"/>
    <p:sldId id="266" r:id="rId11"/>
    <p:sldId id="267" r:id="rId12"/>
    <p:sldId id="268" r:id="rId13"/>
    <p:sldId id="271" r:id="rId14"/>
    <p:sldId id="278" r:id="rId15"/>
    <p:sldId id="279" r:id="rId16"/>
    <p:sldId id="289" r:id="rId17"/>
    <p:sldId id="280" r:id="rId18"/>
    <p:sldId id="291" r:id="rId19"/>
    <p:sldId id="281" r:id="rId20"/>
    <p:sldId id="282" r:id="rId21"/>
    <p:sldId id="283" r:id="rId22"/>
    <p:sldId id="292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Collins" initials="JC" lastIdx="6" clrIdx="0">
    <p:extLst>
      <p:ext uri="{19B8F6BF-5375-455C-9EA6-DF929625EA0E}">
        <p15:presenceInfo xmlns:p15="http://schemas.microsoft.com/office/powerpoint/2012/main" userId="S-1-5-21-409613532-911831576-1532313055-1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37" autoAdjust="0"/>
  </p:normalViewPr>
  <p:slideViewPr>
    <p:cSldViewPr>
      <p:cViewPr varScale="1">
        <p:scale>
          <a:sx n="81" d="100"/>
          <a:sy n="81" d="100"/>
        </p:scale>
        <p:origin x="3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782EC-0D6D-4FB9-A6E5-7872E97A582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21E82507-A7BF-46D9-8BED-C6B294AC5C6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800" dirty="0" smtClean="0"/>
            <a:t>Fairness</a:t>
          </a:r>
          <a:endParaRPr lang="en-GB" sz="2800" dirty="0"/>
        </a:p>
      </dgm:t>
    </dgm:pt>
    <dgm:pt modelId="{583D87E4-4577-4C91-9CD1-782CB0E4CDFF}" type="parTrans" cxnId="{63A32FAA-CD72-428C-B3BD-B50612106EC2}">
      <dgm:prSet/>
      <dgm:spPr/>
      <dgm:t>
        <a:bodyPr/>
        <a:lstStyle/>
        <a:p>
          <a:endParaRPr lang="en-GB"/>
        </a:p>
      </dgm:t>
    </dgm:pt>
    <dgm:pt modelId="{D9A43D69-784A-4572-8F6C-5114C2F2E5A6}" type="sibTrans" cxnId="{63A32FAA-CD72-428C-B3BD-B50612106EC2}">
      <dgm:prSet/>
      <dgm:spPr/>
      <dgm:t>
        <a:bodyPr/>
        <a:lstStyle/>
        <a:p>
          <a:endParaRPr lang="en-GB"/>
        </a:p>
      </dgm:t>
    </dgm:pt>
    <dgm:pt modelId="{ED15C8E8-3196-4814-98CD-89B772D1440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Responsiveness</a:t>
          </a:r>
          <a:endParaRPr lang="en-GB" dirty="0"/>
        </a:p>
      </dgm:t>
    </dgm:pt>
    <dgm:pt modelId="{ED00935B-6861-4BCF-9876-911682E82938}" type="parTrans" cxnId="{5986F8A8-D555-48C9-8215-2509A0CE1768}">
      <dgm:prSet/>
      <dgm:spPr/>
      <dgm:t>
        <a:bodyPr/>
        <a:lstStyle/>
        <a:p>
          <a:endParaRPr lang="en-GB"/>
        </a:p>
      </dgm:t>
    </dgm:pt>
    <dgm:pt modelId="{FF9081C6-C939-4E63-9012-CDFE6CB9EA2F}" type="sibTrans" cxnId="{5986F8A8-D555-48C9-8215-2509A0CE1768}">
      <dgm:prSet/>
      <dgm:spPr/>
      <dgm:t>
        <a:bodyPr/>
        <a:lstStyle/>
        <a:p>
          <a:endParaRPr lang="en-GB"/>
        </a:p>
      </dgm:t>
    </dgm:pt>
    <dgm:pt modelId="{1A7704B1-9668-4281-B7CF-754A8A64F78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800" dirty="0" smtClean="0"/>
            <a:t>Respect</a:t>
          </a:r>
          <a:endParaRPr lang="en-GB" sz="2800" dirty="0"/>
        </a:p>
      </dgm:t>
    </dgm:pt>
    <dgm:pt modelId="{194418ED-AEBA-4A9D-A981-2F483FFF5166}" type="parTrans" cxnId="{F1485C5E-F4CB-41D9-89D4-D00788BEF920}">
      <dgm:prSet/>
      <dgm:spPr/>
      <dgm:t>
        <a:bodyPr/>
        <a:lstStyle/>
        <a:p>
          <a:endParaRPr lang="en-GB"/>
        </a:p>
      </dgm:t>
    </dgm:pt>
    <dgm:pt modelId="{7F42A307-1882-4110-9612-9A98CB735963}" type="sibTrans" cxnId="{F1485C5E-F4CB-41D9-89D4-D00788BEF920}">
      <dgm:prSet/>
      <dgm:spPr/>
      <dgm:t>
        <a:bodyPr/>
        <a:lstStyle/>
        <a:p>
          <a:endParaRPr lang="en-GB"/>
        </a:p>
      </dgm:t>
    </dgm:pt>
    <dgm:pt modelId="{05461E92-B93A-4C1C-9165-1125FA0F199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800" dirty="0" smtClean="0"/>
            <a:t>Transparency</a:t>
          </a:r>
          <a:endParaRPr lang="en-GB" sz="2800" dirty="0"/>
        </a:p>
      </dgm:t>
    </dgm:pt>
    <dgm:pt modelId="{4F456898-4C96-42F3-BAE8-40020B7899A1}" type="parTrans" cxnId="{FF323E6E-BD72-40CC-949A-7E48F09AD380}">
      <dgm:prSet/>
      <dgm:spPr/>
      <dgm:t>
        <a:bodyPr/>
        <a:lstStyle/>
        <a:p>
          <a:endParaRPr lang="en-GB"/>
        </a:p>
      </dgm:t>
    </dgm:pt>
    <dgm:pt modelId="{7B0ACBAD-C910-436E-BA4C-DA5BEC60CDE7}" type="sibTrans" cxnId="{FF323E6E-BD72-40CC-949A-7E48F09AD380}">
      <dgm:prSet/>
      <dgm:spPr/>
      <dgm:t>
        <a:bodyPr/>
        <a:lstStyle/>
        <a:p>
          <a:endParaRPr lang="en-GB"/>
        </a:p>
      </dgm:t>
    </dgm:pt>
    <dgm:pt modelId="{7F4B0529-52E1-495E-A540-A208970EDAD9}" type="pres">
      <dgm:prSet presAssocID="{84C782EC-0D6D-4FB9-A6E5-7872E97A582A}" presName="Name0" presStyleCnt="0">
        <dgm:presLayoutVars>
          <dgm:dir/>
          <dgm:resizeHandles val="exact"/>
        </dgm:presLayoutVars>
      </dgm:prSet>
      <dgm:spPr/>
    </dgm:pt>
    <dgm:pt modelId="{763D249C-587D-4B22-A6AC-B85801A172DB}" type="pres">
      <dgm:prSet presAssocID="{21E82507-A7BF-46D9-8BED-C6B294AC5C6F}" presName="node" presStyleLbl="node1" presStyleIdx="0" presStyleCnt="4" custScaleX="134504" custScaleY="105049" custRadScaleRad="1008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5CB6FC-2F20-4C0E-A4FE-DFB00BB7B371}" type="pres">
      <dgm:prSet presAssocID="{D9A43D69-784A-4572-8F6C-5114C2F2E5A6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9549035-BA34-43B8-9A6F-242929798705}" type="pres">
      <dgm:prSet presAssocID="{D9A43D69-784A-4572-8F6C-5114C2F2E5A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CFE0A070-FE66-4BCB-94A4-13D77BA77ECB}" type="pres">
      <dgm:prSet presAssocID="{05461E92-B93A-4C1C-9165-1125FA0F1995}" presName="node" presStyleLbl="node1" presStyleIdx="1" presStyleCnt="4" custScaleX="146854" custScaleY="1131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935807-28FE-400C-9149-1D0951E80281}" type="pres">
      <dgm:prSet presAssocID="{7B0ACBAD-C910-436E-BA4C-DA5BEC60CDE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652443B-4467-46EC-9E6A-2FFDB447BA02}" type="pres">
      <dgm:prSet presAssocID="{7B0ACBAD-C910-436E-BA4C-DA5BEC60CDE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6213B1DD-14D1-4BA0-B8F6-C0BDD045DE99}" type="pres">
      <dgm:prSet presAssocID="{ED15C8E8-3196-4814-98CD-89B772D14401}" presName="node" presStyleLbl="node1" presStyleIdx="2" presStyleCnt="4" custScaleX="157009" custScaleY="124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9924E-CB11-4ABE-9250-B46AE1CF90CA}" type="pres">
      <dgm:prSet presAssocID="{FF9081C6-C939-4E63-9012-CDFE6CB9EA2F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6717B82-9A35-4D0B-A64E-52FE87ECFC3E}" type="pres">
      <dgm:prSet presAssocID="{FF9081C6-C939-4E63-9012-CDFE6CB9EA2F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6C55B27D-6A5C-4AD2-BABA-541063F74736}" type="pres">
      <dgm:prSet presAssocID="{1A7704B1-9668-4281-B7CF-754A8A64F78C}" presName="node" presStyleLbl="node1" presStyleIdx="3" presStyleCnt="4" custScaleX="142800" custScaleY="119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0547A-6473-4883-98AF-6C03606096C0}" type="pres">
      <dgm:prSet presAssocID="{7F42A307-1882-4110-9612-9A98CB735963}" presName="sibTrans" presStyleLbl="sibTrans2D1" presStyleIdx="3" presStyleCnt="4"/>
      <dgm:spPr/>
      <dgm:t>
        <a:bodyPr/>
        <a:lstStyle/>
        <a:p>
          <a:endParaRPr lang="en-GB"/>
        </a:p>
      </dgm:t>
    </dgm:pt>
    <dgm:pt modelId="{E48BD197-FAFE-4149-A13E-F1801FE129BD}" type="pres">
      <dgm:prSet presAssocID="{7F42A307-1882-4110-9612-9A98CB735963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C06BFAE9-B563-1649-B2DA-6DA5F25BF74C}" type="presOf" srcId="{D9A43D69-784A-4572-8F6C-5114C2F2E5A6}" destId="{495CB6FC-2F20-4C0E-A4FE-DFB00BB7B371}" srcOrd="0" destOrd="0" presId="urn:microsoft.com/office/officeart/2005/8/layout/cycle7"/>
    <dgm:cxn modelId="{5103D070-37DF-F544-9F20-21171B6C7935}" type="presOf" srcId="{ED15C8E8-3196-4814-98CD-89B772D14401}" destId="{6213B1DD-14D1-4BA0-B8F6-C0BDD045DE99}" srcOrd="0" destOrd="0" presId="urn:microsoft.com/office/officeart/2005/8/layout/cycle7"/>
    <dgm:cxn modelId="{24903702-867D-4145-8D10-AECC7C02FBCB}" type="presOf" srcId="{7B0ACBAD-C910-436E-BA4C-DA5BEC60CDE7}" destId="{AC935807-28FE-400C-9149-1D0951E80281}" srcOrd="0" destOrd="0" presId="urn:microsoft.com/office/officeart/2005/8/layout/cycle7"/>
    <dgm:cxn modelId="{918CE2F6-C6B3-AE45-B716-AFF78F59DA2A}" type="presOf" srcId="{05461E92-B93A-4C1C-9165-1125FA0F1995}" destId="{CFE0A070-FE66-4BCB-94A4-13D77BA77ECB}" srcOrd="0" destOrd="0" presId="urn:microsoft.com/office/officeart/2005/8/layout/cycle7"/>
    <dgm:cxn modelId="{5986F8A8-D555-48C9-8215-2509A0CE1768}" srcId="{84C782EC-0D6D-4FB9-A6E5-7872E97A582A}" destId="{ED15C8E8-3196-4814-98CD-89B772D14401}" srcOrd="2" destOrd="0" parTransId="{ED00935B-6861-4BCF-9876-911682E82938}" sibTransId="{FF9081C6-C939-4E63-9012-CDFE6CB9EA2F}"/>
    <dgm:cxn modelId="{49AE7DC2-A22C-DF44-AD50-D66F1AA73277}" type="presOf" srcId="{7F42A307-1882-4110-9612-9A98CB735963}" destId="{4430547A-6473-4883-98AF-6C03606096C0}" srcOrd="0" destOrd="0" presId="urn:microsoft.com/office/officeart/2005/8/layout/cycle7"/>
    <dgm:cxn modelId="{54E3C179-E063-0B42-BDE1-5EF5EC4C61A1}" type="presOf" srcId="{FF9081C6-C939-4E63-9012-CDFE6CB9EA2F}" destId="{36717B82-9A35-4D0B-A64E-52FE87ECFC3E}" srcOrd="1" destOrd="0" presId="urn:microsoft.com/office/officeart/2005/8/layout/cycle7"/>
    <dgm:cxn modelId="{63A32FAA-CD72-428C-B3BD-B50612106EC2}" srcId="{84C782EC-0D6D-4FB9-A6E5-7872E97A582A}" destId="{21E82507-A7BF-46D9-8BED-C6B294AC5C6F}" srcOrd="0" destOrd="0" parTransId="{583D87E4-4577-4C91-9CD1-782CB0E4CDFF}" sibTransId="{D9A43D69-784A-4572-8F6C-5114C2F2E5A6}"/>
    <dgm:cxn modelId="{ECBF5F34-C992-7B4E-AF00-B76FB7E0056E}" type="presOf" srcId="{1A7704B1-9668-4281-B7CF-754A8A64F78C}" destId="{6C55B27D-6A5C-4AD2-BABA-541063F74736}" srcOrd="0" destOrd="0" presId="urn:microsoft.com/office/officeart/2005/8/layout/cycle7"/>
    <dgm:cxn modelId="{D487EA68-4F01-BF4C-AC5E-B6B40A0E09B6}" type="presOf" srcId="{FF9081C6-C939-4E63-9012-CDFE6CB9EA2F}" destId="{3F19924E-CB11-4ABE-9250-B46AE1CF90CA}" srcOrd="0" destOrd="0" presId="urn:microsoft.com/office/officeart/2005/8/layout/cycle7"/>
    <dgm:cxn modelId="{1AA2665E-E68B-3143-9378-29DB37752D2C}" type="presOf" srcId="{7B0ACBAD-C910-436E-BA4C-DA5BEC60CDE7}" destId="{F652443B-4467-46EC-9E6A-2FFDB447BA02}" srcOrd="1" destOrd="0" presId="urn:microsoft.com/office/officeart/2005/8/layout/cycle7"/>
    <dgm:cxn modelId="{6A476599-C44D-084E-9396-900C69110116}" type="presOf" srcId="{D9A43D69-784A-4572-8F6C-5114C2F2E5A6}" destId="{E9549035-BA34-43B8-9A6F-242929798705}" srcOrd="1" destOrd="0" presId="urn:microsoft.com/office/officeart/2005/8/layout/cycle7"/>
    <dgm:cxn modelId="{F1485C5E-F4CB-41D9-89D4-D00788BEF920}" srcId="{84C782EC-0D6D-4FB9-A6E5-7872E97A582A}" destId="{1A7704B1-9668-4281-B7CF-754A8A64F78C}" srcOrd="3" destOrd="0" parTransId="{194418ED-AEBA-4A9D-A981-2F483FFF5166}" sibTransId="{7F42A307-1882-4110-9612-9A98CB735963}"/>
    <dgm:cxn modelId="{74E37FDE-6BE4-8F40-9C68-89170BABC0D6}" type="presOf" srcId="{21E82507-A7BF-46D9-8BED-C6B294AC5C6F}" destId="{763D249C-587D-4B22-A6AC-B85801A172DB}" srcOrd="0" destOrd="0" presId="urn:microsoft.com/office/officeart/2005/8/layout/cycle7"/>
    <dgm:cxn modelId="{5520BC3B-6469-AD4B-9827-C57069B0CC39}" type="presOf" srcId="{7F42A307-1882-4110-9612-9A98CB735963}" destId="{E48BD197-FAFE-4149-A13E-F1801FE129BD}" srcOrd="1" destOrd="0" presId="urn:microsoft.com/office/officeart/2005/8/layout/cycle7"/>
    <dgm:cxn modelId="{A85E13E0-F1EB-9B43-89E2-F4C45E44F7C4}" type="presOf" srcId="{84C782EC-0D6D-4FB9-A6E5-7872E97A582A}" destId="{7F4B0529-52E1-495E-A540-A208970EDAD9}" srcOrd="0" destOrd="0" presId="urn:microsoft.com/office/officeart/2005/8/layout/cycle7"/>
    <dgm:cxn modelId="{FF323E6E-BD72-40CC-949A-7E48F09AD380}" srcId="{84C782EC-0D6D-4FB9-A6E5-7872E97A582A}" destId="{05461E92-B93A-4C1C-9165-1125FA0F1995}" srcOrd="1" destOrd="0" parTransId="{4F456898-4C96-42F3-BAE8-40020B7899A1}" sibTransId="{7B0ACBAD-C910-436E-BA4C-DA5BEC60CDE7}"/>
    <dgm:cxn modelId="{0A0270FB-5C01-034D-ACCB-8D53F6523877}" type="presParOf" srcId="{7F4B0529-52E1-495E-A540-A208970EDAD9}" destId="{763D249C-587D-4B22-A6AC-B85801A172DB}" srcOrd="0" destOrd="0" presId="urn:microsoft.com/office/officeart/2005/8/layout/cycle7"/>
    <dgm:cxn modelId="{26B00893-9FE9-2C40-AF82-EB065B454819}" type="presParOf" srcId="{7F4B0529-52E1-495E-A540-A208970EDAD9}" destId="{495CB6FC-2F20-4C0E-A4FE-DFB00BB7B371}" srcOrd="1" destOrd="0" presId="urn:microsoft.com/office/officeart/2005/8/layout/cycle7"/>
    <dgm:cxn modelId="{AFE23B42-B358-2E49-96B5-964FE4164301}" type="presParOf" srcId="{495CB6FC-2F20-4C0E-A4FE-DFB00BB7B371}" destId="{E9549035-BA34-43B8-9A6F-242929798705}" srcOrd="0" destOrd="0" presId="urn:microsoft.com/office/officeart/2005/8/layout/cycle7"/>
    <dgm:cxn modelId="{E82EC6F9-DA9E-B24E-81CE-FFB529E2D2F7}" type="presParOf" srcId="{7F4B0529-52E1-495E-A540-A208970EDAD9}" destId="{CFE0A070-FE66-4BCB-94A4-13D77BA77ECB}" srcOrd="2" destOrd="0" presId="urn:microsoft.com/office/officeart/2005/8/layout/cycle7"/>
    <dgm:cxn modelId="{653E132C-1038-F04A-970F-50CCF9633AC6}" type="presParOf" srcId="{7F4B0529-52E1-495E-A540-A208970EDAD9}" destId="{AC935807-28FE-400C-9149-1D0951E80281}" srcOrd="3" destOrd="0" presId="urn:microsoft.com/office/officeart/2005/8/layout/cycle7"/>
    <dgm:cxn modelId="{520230A0-9AE7-5242-A449-196C3E8D0867}" type="presParOf" srcId="{AC935807-28FE-400C-9149-1D0951E80281}" destId="{F652443B-4467-46EC-9E6A-2FFDB447BA02}" srcOrd="0" destOrd="0" presId="urn:microsoft.com/office/officeart/2005/8/layout/cycle7"/>
    <dgm:cxn modelId="{61EE4DEF-F036-DD4F-B8DF-DB0176374B31}" type="presParOf" srcId="{7F4B0529-52E1-495E-A540-A208970EDAD9}" destId="{6213B1DD-14D1-4BA0-B8F6-C0BDD045DE99}" srcOrd="4" destOrd="0" presId="urn:microsoft.com/office/officeart/2005/8/layout/cycle7"/>
    <dgm:cxn modelId="{6520F9AA-51D6-6147-831E-726233634CF8}" type="presParOf" srcId="{7F4B0529-52E1-495E-A540-A208970EDAD9}" destId="{3F19924E-CB11-4ABE-9250-B46AE1CF90CA}" srcOrd="5" destOrd="0" presId="urn:microsoft.com/office/officeart/2005/8/layout/cycle7"/>
    <dgm:cxn modelId="{0FC9F110-D789-FB42-AFAC-20D500BF837F}" type="presParOf" srcId="{3F19924E-CB11-4ABE-9250-B46AE1CF90CA}" destId="{36717B82-9A35-4D0B-A64E-52FE87ECFC3E}" srcOrd="0" destOrd="0" presId="urn:microsoft.com/office/officeart/2005/8/layout/cycle7"/>
    <dgm:cxn modelId="{D595C29E-5480-9640-9184-3386E2267223}" type="presParOf" srcId="{7F4B0529-52E1-495E-A540-A208970EDAD9}" destId="{6C55B27D-6A5C-4AD2-BABA-541063F74736}" srcOrd="6" destOrd="0" presId="urn:microsoft.com/office/officeart/2005/8/layout/cycle7"/>
    <dgm:cxn modelId="{9F8A518B-B135-324B-8790-6EB522E74D07}" type="presParOf" srcId="{7F4B0529-52E1-495E-A540-A208970EDAD9}" destId="{4430547A-6473-4883-98AF-6C03606096C0}" srcOrd="7" destOrd="0" presId="urn:microsoft.com/office/officeart/2005/8/layout/cycle7"/>
    <dgm:cxn modelId="{38859EA7-91BF-7240-AA4D-04CE6EF622C2}" type="presParOf" srcId="{4430547A-6473-4883-98AF-6C03606096C0}" destId="{E48BD197-FAFE-4149-A13E-F1801FE129B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782EC-0D6D-4FB9-A6E5-7872E97A582A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2" csCatId="accent1" phldr="1"/>
      <dgm:spPr/>
    </dgm:pt>
    <dgm:pt modelId="{ED15C8E8-3196-4814-98CD-89B772D1440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Partners</a:t>
          </a:r>
          <a:endParaRPr lang="en-GB" dirty="0"/>
        </a:p>
      </dgm:t>
    </dgm:pt>
    <dgm:pt modelId="{ED00935B-6861-4BCF-9876-911682E82938}" type="parTrans" cxnId="{5986F8A8-D555-48C9-8215-2509A0CE1768}">
      <dgm:prSet/>
      <dgm:spPr/>
      <dgm:t>
        <a:bodyPr/>
        <a:lstStyle/>
        <a:p>
          <a:endParaRPr lang="en-GB"/>
        </a:p>
      </dgm:t>
    </dgm:pt>
    <dgm:pt modelId="{FF9081C6-C939-4E63-9012-CDFE6CB9EA2F}" type="sibTrans" cxnId="{5986F8A8-D555-48C9-8215-2509A0CE1768}">
      <dgm:prSet/>
      <dgm:spPr/>
      <dgm:t>
        <a:bodyPr/>
        <a:lstStyle/>
        <a:p>
          <a:endParaRPr lang="en-GB"/>
        </a:p>
      </dgm:t>
    </dgm:pt>
    <dgm:pt modelId="{1A7704B1-9668-4281-B7CF-754A8A64F78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Performance</a:t>
          </a:r>
          <a:endParaRPr lang="en-GB" dirty="0"/>
        </a:p>
      </dgm:t>
    </dgm:pt>
    <dgm:pt modelId="{194418ED-AEBA-4A9D-A981-2F483FFF5166}" type="parTrans" cxnId="{F1485C5E-F4CB-41D9-89D4-D00788BEF920}">
      <dgm:prSet/>
      <dgm:spPr/>
      <dgm:t>
        <a:bodyPr/>
        <a:lstStyle/>
        <a:p>
          <a:endParaRPr lang="en-GB"/>
        </a:p>
      </dgm:t>
    </dgm:pt>
    <dgm:pt modelId="{7F42A307-1882-4110-9612-9A98CB735963}" type="sibTrans" cxnId="{F1485C5E-F4CB-41D9-89D4-D00788BEF920}">
      <dgm:prSet/>
      <dgm:spPr/>
      <dgm:t>
        <a:bodyPr/>
        <a:lstStyle/>
        <a:p>
          <a:endParaRPr lang="en-GB"/>
        </a:p>
      </dgm:t>
    </dgm:pt>
    <dgm:pt modelId="{05461E92-B93A-4C1C-9165-1125FA0F199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Professionals</a:t>
          </a:r>
          <a:endParaRPr lang="en-GB" dirty="0"/>
        </a:p>
      </dgm:t>
    </dgm:pt>
    <dgm:pt modelId="{4F456898-4C96-42F3-BAE8-40020B7899A1}" type="parTrans" cxnId="{FF323E6E-BD72-40CC-949A-7E48F09AD380}">
      <dgm:prSet/>
      <dgm:spPr/>
      <dgm:t>
        <a:bodyPr/>
        <a:lstStyle/>
        <a:p>
          <a:endParaRPr lang="en-GB"/>
        </a:p>
      </dgm:t>
    </dgm:pt>
    <dgm:pt modelId="{7B0ACBAD-C910-436E-BA4C-DA5BEC60CDE7}" type="sibTrans" cxnId="{FF323E6E-BD72-40CC-949A-7E48F09AD380}">
      <dgm:prSet/>
      <dgm:spPr/>
      <dgm:t>
        <a:bodyPr/>
        <a:lstStyle/>
        <a:p>
          <a:endParaRPr lang="en-GB"/>
        </a:p>
      </dgm:t>
    </dgm:pt>
    <dgm:pt modelId="{21E82507-A7BF-46D9-8BED-C6B294AC5C6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Patients</a:t>
          </a:r>
          <a:endParaRPr lang="en-GB" dirty="0"/>
        </a:p>
      </dgm:t>
    </dgm:pt>
    <dgm:pt modelId="{D9A43D69-784A-4572-8F6C-5114C2F2E5A6}" type="sibTrans" cxnId="{63A32FAA-CD72-428C-B3BD-B50612106EC2}">
      <dgm:prSet/>
      <dgm:spPr/>
      <dgm:t>
        <a:bodyPr/>
        <a:lstStyle/>
        <a:p>
          <a:endParaRPr lang="en-GB"/>
        </a:p>
      </dgm:t>
    </dgm:pt>
    <dgm:pt modelId="{583D87E4-4577-4C91-9CD1-782CB0E4CDFF}" type="parTrans" cxnId="{63A32FAA-CD72-428C-B3BD-B50612106EC2}">
      <dgm:prSet/>
      <dgm:spPr/>
      <dgm:t>
        <a:bodyPr/>
        <a:lstStyle/>
        <a:p>
          <a:endParaRPr lang="en-GB"/>
        </a:p>
      </dgm:t>
    </dgm:pt>
    <dgm:pt modelId="{AE0D5063-652C-4A11-AD5B-9C4C931B7E10}" type="pres">
      <dgm:prSet presAssocID="{84C782EC-0D6D-4FB9-A6E5-7872E97A582A}" presName="linearFlow" presStyleCnt="0">
        <dgm:presLayoutVars>
          <dgm:dir/>
          <dgm:resizeHandles val="exact"/>
        </dgm:presLayoutVars>
      </dgm:prSet>
      <dgm:spPr/>
    </dgm:pt>
    <dgm:pt modelId="{7E0DA53C-96A0-489F-A6BE-0A538FE53F0E}" type="pres">
      <dgm:prSet presAssocID="{21E82507-A7BF-46D9-8BED-C6B294AC5C6F}" presName="comp" presStyleCnt="0"/>
      <dgm:spPr/>
    </dgm:pt>
    <dgm:pt modelId="{08741379-D134-448A-8DFB-E128B1CEE9DA}" type="pres">
      <dgm:prSet presAssocID="{21E82507-A7BF-46D9-8BED-C6B294AC5C6F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C7D8E-0830-4F57-A04E-614D9485A1AB}" type="pres">
      <dgm:prSet presAssocID="{21E82507-A7BF-46D9-8BED-C6B294AC5C6F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F41E43-C30B-4A38-AC53-0B330F18678A}" type="pres">
      <dgm:prSet presAssocID="{D9A43D69-784A-4572-8F6C-5114C2F2E5A6}" presName="sibTrans" presStyleCnt="0"/>
      <dgm:spPr/>
    </dgm:pt>
    <dgm:pt modelId="{465F9161-E67F-404D-B454-EB9543739672}" type="pres">
      <dgm:prSet presAssocID="{05461E92-B93A-4C1C-9165-1125FA0F1995}" presName="comp" presStyleCnt="0"/>
      <dgm:spPr/>
    </dgm:pt>
    <dgm:pt modelId="{08B07B93-62E3-4C15-8127-743662FA4C72}" type="pres">
      <dgm:prSet presAssocID="{05461E92-B93A-4C1C-9165-1125FA0F199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EE1E02-451F-4992-A7C3-B2D50D1C88C0}" type="pres">
      <dgm:prSet presAssocID="{05461E92-B93A-4C1C-9165-1125FA0F1995}" presName="rect1" presStyleLbl="l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38A8AFC-DA23-477F-8BF4-DA03C32E4371}" type="pres">
      <dgm:prSet presAssocID="{7B0ACBAD-C910-436E-BA4C-DA5BEC60CDE7}" presName="sibTrans" presStyleCnt="0"/>
      <dgm:spPr/>
    </dgm:pt>
    <dgm:pt modelId="{7EFD11FC-AAE1-40AB-9069-DB5BD07D8094}" type="pres">
      <dgm:prSet presAssocID="{ED15C8E8-3196-4814-98CD-89B772D14401}" presName="comp" presStyleCnt="0"/>
      <dgm:spPr/>
    </dgm:pt>
    <dgm:pt modelId="{CA3C6AAD-B448-4DE5-A3D9-75300BC6C8BF}" type="pres">
      <dgm:prSet presAssocID="{ED15C8E8-3196-4814-98CD-89B772D14401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2E27B9-8683-46A2-BAE4-5276BDA82F1C}" type="pres">
      <dgm:prSet presAssocID="{ED15C8E8-3196-4814-98CD-89B772D14401}" presName="rect1" presStyleLbl="l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3F11B5A-FA09-46E6-9248-388E70EFE25D}" type="pres">
      <dgm:prSet presAssocID="{FF9081C6-C939-4E63-9012-CDFE6CB9EA2F}" presName="sibTrans" presStyleCnt="0"/>
      <dgm:spPr/>
    </dgm:pt>
    <dgm:pt modelId="{44039D8B-F6FD-45D1-A59D-55C09F5B6A6D}" type="pres">
      <dgm:prSet presAssocID="{1A7704B1-9668-4281-B7CF-754A8A64F78C}" presName="comp" presStyleCnt="0"/>
      <dgm:spPr/>
    </dgm:pt>
    <dgm:pt modelId="{0E712677-C4EB-452F-BAE9-56985D6EB2A5}" type="pres">
      <dgm:prSet presAssocID="{1A7704B1-9668-4281-B7CF-754A8A64F78C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905A24-612A-4097-83E5-2E49302C4F37}" type="pres">
      <dgm:prSet presAssocID="{1A7704B1-9668-4281-B7CF-754A8A64F78C}" presName="rect1" presStyleLbl="l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99ACA25-437D-A44B-BA22-E9CD0959450E}" type="presOf" srcId="{1A7704B1-9668-4281-B7CF-754A8A64F78C}" destId="{0E712677-C4EB-452F-BAE9-56985D6EB2A5}" srcOrd="0" destOrd="0" presId="urn:microsoft.com/office/officeart/2008/layout/AlternatingPictureBlocks"/>
    <dgm:cxn modelId="{5986F8A8-D555-48C9-8215-2509A0CE1768}" srcId="{84C782EC-0D6D-4FB9-A6E5-7872E97A582A}" destId="{ED15C8E8-3196-4814-98CD-89B772D14401}" srcOrd="2" destOrd="0" parTransId="{ED00935B-6861-4BCF-9876-911682E82938}" sibTransId="{FF9081C6-C939-4E63-9012-CDFE6CB9EA2F}"/>
    <dgm:cxn modelId="{6B84DBE0-648C-A84C-A89C-B41864E02479}" type="presOf" srcId="{ED15C8E8-3196-4814-98CD-89B772D14401}" destId="{CA3C6AAD-B448-4DE5-A3D9-75300BC6C8BF}" srcOrd="0" destOrd="0" presId="urn:microsoft.com/office/officeart/2008/layout/AlternatingPictureBlocks"/>
    <dgm:cxn modelId="{5AE5C731-22AD-2C48-9B3C-B6E0D99D6181}" type="presOf" srcId="{21E82507-A7BF-46D9-8BED-C6B294AC5C6F}" destId="{08741379-D134-448A-8DFB-E128B1CEE9DA}" srcOrd="0" destOrd="0" presId="urn:microsoft.com/office/officeart/2008/layout/AlternatingPictureBlocks"/>
    <dgm:cxn modelId="{63A32FAA-CD72-428C-B3BD-B50612106EC2}" srcId="{84C782EC-0D6D-4FB9-A6E5-7872E97A582A}" destId="{21E82507-A7BF-46D9-8BED-C6B294AC5C6F}" srcOrd="0" destOrd="0" parTransId="{583D87E4-4577-4C91-9CD1-782CB0E4CDFF}" sibTransId="{D9A43D69-784A-4572-8F6C-5114C2F2E5A6}"/>
    <dgm:cxn modelId="{6B479D8E-8D36-1C45-85C2-12BFF42C9E9E}" type="presOf" srcId="{05461E92-B93A-4C1C-9165-1125FA0F1995}" destId="{08B07B93-62E3-4C15-8127-743662FA4C72}" srcOrd="0" destOrd="0" presId="urn:microsoft.com/office/officeart/2008/layout/AlternatingPictureBlocks"/>
    <dgm:cxn modelId="{F1485C5E-F4CB-41D9-89D4-D00788BEF920}" srcId="{84C782EC-0D6D-4FB9-A6E5-7872E97A582A}" destId="{1A7704B1-9668-4281-B7CF-754A8A64F78C}" srcOrd="3" destOrd="0" parTransId="{194418ED-AEBA-4A9D-A981-2F483FFF5166}" sibTransId="{7F42A307-1882-4110-9612-9A98CB735963}"/>
    <dgm:cxn modelId="{82881BF3-E4B4-8D4D-8E05-B1A1B669AD00}" type="presOf" srcId="{84C782EC-0D6D-4FB9-A6E5-7872E97A582A}" destId="{AE0D5063-652C-4A11-AD5B-9C4C931B7E10}" srcOrd="0" destOrd="0" presId="urn:microsoft.com/office/officeart/2008/layout/AlternatingPictureBlocks"/>
    <dgm:cxn modelId="{FF323E6E-BD72-40CC-949A-7E48F09AD380}" srcId="{84C782EC-0D6D-4FB9-A6E5-7872E97A582A}" destId="{05461E92-B93A-4C1C-9165-1125FA0F1995}" srcOrd="1" destOrd="0" parTransId="{4F456898-4C96-42F3-BAE8-40020B7899A1}" sibTransId="{7B0ACBAD-C910-436E-BA4C-DA5BEC60CDE7}"/>
    <dgm:cxn modelId="{FA696F38-1B96-304D-8353-E8D34A523119}" type="presParOf" srcId="{AE0D5063-652C-4A11-AD5B-9C4C931B7E10}" destId="{7E0DA53C-96A0-489F-A6BE-0A538FE53F0E}" srcOrd="0" destOrd="0" presId="urn:microsoft.com/office/officeart/2008/layout/AlternatingPictureBlocks"/>
    <dgm:cxn modelId="{B35C004A-0F25-974E-94DC-21FC87C89357}" type="presParOf" srcId="{7E0DA53C-96A0-489F-A6BE-0A538FE53F0E}" destId="{08741379-D134-448A-8DFB-E128B1CEE9DA}" srcOrd="0" destOrd="0" presId="urn:microsoft.com/office/officeart/2008/layout/AlternatingPictureBlocks"/>
    <dgm:cxn modelId="{9A0B6E45-31BD-F145-AC18-EEBD34F41BF1}" type="presParOf" srcId="{7E0DA53C-96A0-489F-A6BE-0A538FE53F0E}" destId="{686C7D8E-0830-4F57-A04E-614D9485A1AB}" srcOrd="1" destOrd="0" presId="urn:microsoft.com/office/officeart/2008/layout/AlternatingPictureBlocks"/>
    <dgm:cxn modelId="{8F686520-27FF-CB43-B3CB-205E7B23FB32}" type="presParOf" srcId="{AE0D5063-652C-4A11-AD5B-9C4C931B7E10}" destId="{78F41E43-C30B-4A38-AC53-0B330F18678A}" srcOrd="1" destOrd="0" presId="urn:microsoft.com/office/officeart/2008/layout/AlternatingPictureBlocks"/>
    <dgm:cxn modelId="{F45577CF-160D-8840-9EF8-58D760A72760}" type="presParOf" srcId="{AE0D5063-652C-4A11-AD5B-9C4C931B7E10}" destId="{465F9161-E67F-404D-B454-EB9543739672}" srcOrd="2" destOrd="0" presId="urn:microsoft.com/office/officeart/2008/layout/AlternatingPictureBlocks"/>
    <dgm:cxn modelId="{BC8D8FF3-43B9-7B45-B3F1-B3B7B0BF7D6A}" type="presParOf" srcId="{465F9161-E67F-404D-B454-EB9543739672}" destId="{08B07B93-62E3-4C15-8127-743662FA4C72}" srcOrd="0" destOrd="0" presId="urn:microsoft.com/office/officeart/2008/layout/AlternatingPictureBlocks"/>
    <dgm:cxn modelId="{44BD7027-FAFC-7542-8AC5-00DC3E6FE02F}" type="presParOf" srcId="{465F9161-E67F-404D-B454-EB9543739672}" destId="{B8EE1E02-451F-4992-A7C3-B2D50D1C88C0}" srcOrd="1" destOrd="0" presId="urn:microsoft.com/office/officeart/2008/layout/AlternatingPictureBlocks"/>
    <dgm:cxn modelId="{79FA85CA-8E0D-844F-9FC4-38B7F97E9D04}" type="presParOf" srcId="{AE0D5063-652C-4A11-AD5B-9C4C931B7E10}" destId="{D38A8AFC-DA23-477F-8BF4-DA03C32E4371}" srcOrd="3" destOrd="0" presId="urn:microsoft.com/office/officeart/2008/layout/AlternatingPictureBlocks"/>
    <dgm:cxn modelId="{3EB3C271-87CB-6B4B-8FE8-22DBA4DB8C4E}" type="presParOf" srcId="{AE0D5063-652C-4A11-AD5B-9C4C931B7E10}" destId="{7EFD11FC-AAE1-40AB-9069-DB5BD07D8094}" srcOrd="4" destOrd="0" presId="urn:microsoft.com/office/officeart/2008/layout/AlternatingPictureBlocks"/>
    <dgm:cxn modelId="{99889BD5-9E10-B443-8716-9BA23385E077}" type="presParOf" srcId="{7EFD11FC-AAE1-40AB-9069-DB5BD07D8094}" destId="{CA3C6AAD-B448-4DE5-A3D9-75300BC6C8BF}" srcOrd="0" destOrd="0" presId="urn:microsoft.com/office/officeart/2008/layout/AlternatingPictureBlocks"/>
    <dgm:cxn modelId="{2D63E579-1951-D24C-8ADB-4AE0E0A8E442}" type="presParOf" srcId="{7EFD11FC-AAE1-40AB-9069-DB5BD07D8094}" destId="{762E27B9-8683-46A2-BAE4-5276BDA82F1C}" srcOrd="1" destOrd="0" presId="urn:microsoft.com/office/officeart/2008/layout/AlternatingPictureBlocks"/>
    <dgm:cxn modelId="{7E9B2BC1-3896-9A4A-A067-FAD087F479B4}" type="presParOf" srcId="{AE0D5063-652C-4A11-AD5B-9C4C931B7E10}" destId="{E3F11B5A-FA09-46E6-9248-388E70EFE25D}" srcOrd="5" destOrd="0" presId="urn:microsoft.com/office/officeart/2008/layout/AlternatingPictureBlocks"/>
    <dgm:cxn modelId="{B8D6F2A3-351E-824B-B60E-73EEF4626154}" type="presParOf" srcId="{AE0D5063-652C-4A11-AD5B-9C4C931B7E10}" destId="{44039D8B-F6FD-45D1-A59D-55C09F5B6A6D}" srcOrd="6" destOrd="0" presId="urn:microsoft.com/office/officeart/2008/layout/AlternatingPictureBlocks"/>
    <dgm:cxn modelId="{86B1CDFA-DB14-FB44-98FC-D3EA850FC682}" type="presParOf" srcId="{44039D8B-F6FD-45D1-A59D-55C09F5B6A6D}" destId="{0E712677-C4EB-452F-BAE9-56985D6EB2A5}" srcOrd="0" destOrd="0" presId="urn:microsoft.com/office/officeart/2008/layout/AlternatingPictureBlocks"/>
    <dgm:cxn modelId="{2005298C-5D82-B543-8D3A-9D9176477163}" type="presParOf" srcId="{44039D8B-F6FD-45D1-A59D-55C09F5B6A6D}" destId="{21905A24-612A-4097-83E5-2E49302C4F3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2AD98-6646-4AB3-BAFE-B20DBF89F143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</dgm:pt>
    <dgm:pt modelId="{F717170A-C6B9-41A0-86C5-3B235C02EF94}">
      <dgm:prSet phldrT="[Text]"/>
      <dgm:spPr/>
      <dgm:t>
        <a:bodyPr/>
        <a:lstStyle/>
        <a:p>
          <a:r>
            <a:rPr lang="en-GB" b="1" dirty="0" smtClean="0"/>
            <a:t>Strengthen our relationships</a:t>
          </a:r>
          <a:endParaRPr lang="en-GB" b="1" dirty="0"/>
        </a:p>
      </dgm:t>
    </dgm:pt>
    <dgm:pt modelId="{DB89379F-24AB-4100-9E01-D38DDC11BB14}" type="parTrans" cxnId="{26D9A4C6-2F3F-4E14-B2BD-49B499770282}">
      <dgm:prSet/>
      <dgm:spPr/>
      <dgm:t>
        <a:bodyPr/>
        <a:lstStyle/>
        <a:p>
          <a:endParaRPr lang="en-GB"/>
        </a:p>
      </dgm:t>
    </dgm:pt>
    <dgm:pt modelId="{52F14136-2166-4273-B631-E19D1CD51D3B}" type="sibTrans" cxnId="{26D9A4C6-2F3F-4E14-B2BD-49B499770282}">
      <dgm:prSet/>
      <dgm:spPr/>
      <dgm:t>
        <a:bodyPr/>
        <a:lstStyle/>
        <a:p>
          <a:endParaRPr lang="en-GB"/>
        </a:p>
      </dgm:t>
    </dgm:pt>
    <dgm:pt modelId="{5CA66520-87D1-4ADB-AC06-12D00B59225B}">
      <dgm:prSet phldrT="[Text]"/>
      <dgm:spPr/>
      <dgm:t>
        <a:bodyPr/>
        <a:lstStyle/>
        <a:p>
          <a:r>
            <a:rPr lang="en-GB" b="1" dirty="0" smtClean="0"/>
            <a:t>Improve the overall system of dental regulation</a:t>
          </a:r>
          <a:endParaRPr lang="en-GB" b="1" dirty="0"/>
        </a:p>
      </dgm:t>
    </dgm:pt>
    <dgm:pt modelId="{E2308962-728F-4CAA-BD7B-CA0BB235BBE6}" type="parTrans" cxnId="{21C712BF-B704-4C89-8945-2C69257F1D99}">
      <dgm:prSet/>
      <dgm:spPr/>
      <dgm:t>
        <a:bodyPr/>
        <a:lstStyle/>
        <a:p>
          <a:endParaRPr lang="en-GB"/>
        </a:p>
      </dgm:t>
    </dgm:pt>
    <dgm:pt modelId="{ED280667-1ECD-4145-86E8-567071A89E3F}" type="sibTrans" cxnId="{21C712BF-B704-4C89-8945-2C69257F1D99}">
      <dgm:prSet/>
      <dgm:spPr/>
      <dgm:t>
        <a:bodyPr/>
        <a:lstStyle/>
        <a:p>
          <a:endParaRPr lang="en-GB"/>
        </a:p>
      </dgm:t>
    </dgm:pt>
    <dgm:pt modelId="{D4981915-CE3A-478F-A22A-91D768582A11}">
      <dgm:prSet phldrT="[Text]"/>
      <dgm:spPr/>
      <dgm:t>
        <a:bodyPr/>
        <a:lstStyle/>
        <a:p>
          <a:r>
            <a:rPr lang="en-GB" b="1" dirty="0" smtClean="0"/>
            <a:t>Improve the overall system of managing patient complaints</a:t>
          </a:r>
          <a:endParaRPr lang="en-GB" b="1" dirty="0"/>
        </a:p>
      </dgm:t>
    </dgm:pt>
    <dgm:pt modelId="{79D4B973-A803-4CCC-829B-F406F126D985}" type="parTrans" cxnId="{930DB974-8711-42C2-9A49-83F17C0CA916}">
      <dgm:prSet/>
      <dgm:spPr/>
      <dgm:t>
        <a:bodyPr/>
        <a:lstStyle/>
        <a:p>
          <a:endParaRPr lang="en-GB"/>
        </a:p>
      </dgm:t>
    </dgm:pt>
    <dgm:pt modelId="{7AF6CF97-43F6-44BE-8B34-FDA5333C7B80}" type="sibTrans" cxnId="{930DB974-8711-42C2-9A49-83F17C0CA916}">
      <dgm:prSet/>
      <dgm:spPr/>
      <dgm:t>
        <a:bodyPr/>
        <a:lstStyle/>
        <a:p>
          <a:endParaRPr lang="en-GB"/>
        </a:p>
      </dgm:t>
    </dgm:pt>
    <dgm:pt modelId="{099E3218-0FB5-441D-AECB-07D094EBE260}" type="pres">
      <dgm:prSet presAssocID="{63E2AD98-6646-4AB3-BAFE-B20DBF89F143}" presName="Name0" presStyleCnt="0">
        <dgm:presLayoutVars>
          <dgm:dir/>
          <dgm:resizeHandles val="exact"/>
        </dgm:presLayoutVars>
      </dgm:prSet>
      <dgm:spPr/>
    </dgm:pt>
    <dgm:pt modelId="{82CE1E76-CA57-4B1C-905D-4440A4E1E11B}" type="pres">
      <dgm:prSet presAssocID="{F717170A-C6B9-41A0-86C5-3B235C02EF9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1A4AE-3C7A-4597-870F-31E638D9DAE4}" type="pres">
      <dgm:prSet presAssocID="{52F14136-2166-4273-B631-E19D1CD51D3B}" presName="space" presStyleCnt="0"/>
      <dgm:spPr/>
    </dgm:pt>
    <dgm:pt modelId="{BCFCF8AB-A5B9-482D-AF10-40C3A3EE0826}" type="pres">
      <dgm:prSet presAssocID="{5CA66520-87D1-4ADB-AC06-12D00B59225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8E739-1777-4A99-9C6A-1F1013EC5426}" type="pres">
      <dgm:prSet presAssocID="{ED280667-1ECD-4145-86E8-567071A89E3F}" presName="space" presStyleCnt="0"/>
      <dgm:spPr/>
    </dgm:pt>
    <dgm:pt modelId="{ED36502C-5CA4-4947-BF13-4262782A9C0A}" type="pres">
      <dgm:prSet presAssocID="{D4981915-CE3A-478F-A22A-91D768582A1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0DB974-8711-42C2-9A49-83F17C0CA916}" srcId="{63E2AD98-6646-4AB3-BAFE-B20DBF89F143}" destId="{D4981915-CE3A-478F-A22A-91D768582A11}" srcOrd="2" destOrd="0" parTransId="{79D4B973-A803-4CCC-829B-F406F126D985}" sibTransId="{7AF6CF97-43F6-44BE-8B34-FDA5333C7B80}"/>
    <dgm:cxn modelId="{21C712BF-B704-4C89-8945-2C69257F1D99}" srcId="{63E2AD98-6646-4AB3-BAFE-B20DBF89F143}" destId="{5CA66520-87D1-4ADB-AC06-12D00B59225B}" srcOrd="1" destOrd="0" parTransId="{E2308962-728F-4CAA-BD7B-CA0BB235BBE6}" sibTransId="{ED280667-1ECD-4145-86E8-567071A89E3F}"/>
    <dgm:cxn modelId="{DDC97A4A-06E0-FB4F-A537-123A9F7B339F}" type="presOf" srcId="{63E2AD98-6646-4AB3-BAFE-B20DBF89F143}" destId="{099E3218-0FB5-441D-AECB-07D094EBE260}" srcOrd="0" destOrd="0" presId="urn:microsoft.com/office/officeart/2005/8/layout/venn3"/>
    <dgm:cxn modelId="{26D9A4C6-2F3F-4E14-B2BD-49B499770282}" srcId="{63E2AD98-6646-4AB3-BAFE-B20DBF89F143}" destId="{F717170A-C6B9-41A0-86C5-3B235C02EF94}" srcOrd="0" destOrd="0" parTransId="{DB89379F-24AB-4100-9E01-D38DDC11BB14}" sibTransId="{52F14136-2166-4273-B631-E19D1CD51D3B}"/>
    <dgm:cxn modelId="{5D586285-1EFA-5149-9A6D-72741D1F379A}" type="presOf" srcId="{5CA66520-87D1-4ADB-AC06-12D00B59225B}" destId="{BCFCF8AB-A5B9-482D-AF10-40C3A3EE0826}" srcOrd="0" destOrd="0" presId="urn:microsoft.com/office/officeart/2005/8/layout/venn3"/>
    <dgm:cxn modelId="{19A833C3-5C76-0D4C-A12C-1A3A40A3CAC6}" type="presOf" srcId="{D4981915-CE3A-478F-A22A-91D768582A11}" destId="{ED36502C-5CA4-4947-BF13-4262782A9C0A}" srcOrd="0" destOrd="0" presId="urn:microsoft.com/office/officeart/2005/8/layout/venn3"/>
    <dgm:cxn modelId="{129E2B5E-C283-F443-8212-B5D1ED13610E}" type="presOf" srcId="{F717170A-C6B9-41A0-86C5-3B235C02EF94}" destId="{82CE1E76-CA57-4B1C-905D-4440A4E1E11B}" srcOrd="0" destOrd="0" presId="urn:microsoft.com/office/officeart/2005/8/layout/venn3"/>
    <dgm:cxn modelId="{57CA9ACD-513C-AE4C-BEF5-D5EC0DD13541}" type="presParOf" srcId="{099E3218-0FB5-441D-AECB-07D094EBE260}" destId="{82CE1E76-CA57-4B1C-905D-4440A4E1E11B}" srcOrd="0" destOrd="0" presId="urn:microsoft.com/office/officeart/2005/8/layout/venn3"/>
    <dgm:cxn modelId="{B738E357-8F58-B946-8F5A-CC24D215CB98}" type="presParOf" srcId="{099E3218-0FB5-441D-AECB-07D094EBE260}" destId="{09C1A4AE-3C7A-4597-870F-31E638D9DAE4}" srcOrd="1" destOrd="0" presId="urn:microsoft.com/office/officeart/2005/8/layout/venn3"/>
    <dgm:cxn modelId="{C02E0382-4302-0442-A29C-76B78D500DE5}" type="presParOf" srcId="{099E3218-0FB5-441D-AECB-07D094EBE260}" destId="{BCFCF8AB-A5B9-482D-AF10-40C3A3EE0826}" srcOrd="2" destOrd="0" presId="urn:microsoft.com/office/officeart/2005/8/layout/venn3"/>
    <dgm:cxn modelId="{218C07B8-856A-4543-95AE-274202C7AA99}" type="presParOf" srcId="{099E3218-0FB5-441D-AECB-07D094EBE260}" destId="{3E98E739-1777-4A99-9C6A-1F1013EC5426}" srcOrd="3" destOrd="0" presId="urn:microsoft.com/office/officeart/2005/8/layout/venn3"/>
    <dgm:cxn modelId="{4317B7E2-14D9-014B-A79F-2518E40563AE}" type="presParOf" srcId="{099E3218-0FB5-441D-AECB-07D094EBE260}" destId="{ED36502C-5CA4-4947-BF13-4262782A9C0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782EC-0D6D-4FB9-A6E5-7872E97A582A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2" csCatId="accent1" phldr="1"/>
      <dgm:spPr/>
    </dgm:pt>
    <dgm:pt modelId="{ED15C8E8-3196-4814-98CD-89B772D1440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dirty="0" smtClean="0"/>
            <a:t>Partners</a:t>
          </a:r>
          <a:endParaRPr lang="en-GB" dirty="0"/>
        </a:p>
      </dgm:t>
    </dgm:pt>
    <dgm:pt modelId="{ED00935B-6861-4BCF-9876-911682E82938}" type="parTrans" cxnId="{5986F8A8-D555-48C9-8215-2509A0CE1768}">
      <dgm:prSet/>
      <dgm:spPr/>
      <dgm:t>
        <a:bodyPr/>
        <a:lstStyle/>
        <a:p>
          <a:pPr algn="ctr"/>
          <a:endParaRPr lang="en-GB"/>
        </a:p>
      </dgm:t>
    </dgm:pt>
    <dgm:pt modelId="{FF9081C6-C939-4E63-9012-CDFE6CB9EA2F}" type="sibTrans" cxnId="{5986F8A8-D555-48C9-8215-2509A0CE1768}">
      <dgm:prSet/>
      <dgm:spPr/>
      <dgm:t>
        <a:bodyPr/>
        <a:lstStyle/>
        <a:p>
          <a:pPr algn="ctr"/>
          <a:endParaRPr lang="en-GB"/>
        </a:p>
      </dgm:t>
    </dgm:pt>
    <dgm:pt modelId="{1A7704B1-9668-4281-B7CF-754A8A64F78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dirty="0" smtClean="0"/>
            <a:t>Performance</a:t>
          </a:r>
          <a:endParaRPr lang="en-GB" dirty="0"/>
        </a:p>
      </dgm:t>
    </dgm:pt>
    <dgm:pt modelId="{194418ED-AEBA-4A9D-A981-2F483FFF5166}" type="parTrans" cxnId="{F1485C5E-F4CB-41D9-89D4-D00788BEF920}">
      <dgm:prSet/>
      <dgm:spPr/>
      <dgm:t>
        <a:bodyPr/>
        <a:lstStyle/>
        <a:p>
          <a:pPr algn="ctr"/>
          <a:endParaRPr lang="en-GB"/>
        </a:p>
      </dgm:t>
    </dgm:pt>
    <dgm:pt modelId="{7F42A307-1882-4110-9612-9A98CB735963}" type="sibTrans" cxnId="{F1485C5E-F4CB-41D9-89D4-D00788BEF920}">
      <dgm:prSet/>
      <dgm:spPr/>
      <dgm:t>
        <a:bodyPr/>
        <a:lstStyle/>
        <a:p>
          <a:pPr algn="ctr"/>
          <a:endParaRPr lang="en-GB"/>
        </a:p>
      </dgm:t>
    </dgm:pt>
    <dgm:pt modelId="{05461E92-B93A-4C1C-9165-1125FA0F199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dirty="0" smtClean="0"/>
            <a:t>Professionals</a:t>
          </a:r>
          <a:endParaRPr lang="en-GB" dirty="0"/>
        </a:p>
      </dgm:t>
    </dgm:pt>
    <dgm:pt modelId="{4F456898-4C96-42F3-BAE8-40020B7899A1}" type="parTrans" cxnId="{FF323E6E-BD72-40CC-949A-7E48F09AD380}">
      <dgm:prSet/>
      <dgm:spPr/>
      <dgm:t>
        <a:bodyPr/>
        <a:lstStyle/>
        <a:p>
          <a:pPr algn="ctr"/>
          <a:endParaRPr lang="en-GB"/>
        </a:p>
      </dgm:t>
    </dgm:pt>
    <dgm:pt modelId="{7B0ACBAD-C910-436E-BA4C-DA5BEC60CDE7}" type="sibTrans" cxnId="{FF323E6E-BD72-40CC-949A-7E48F09AD380}">
      <dgm:prSet/>
      <dgm:spPr/>
      <dgm:t>
        <a:bodyPr/>
        <a:lstStyle/>
        <a:p>
          <a:pPr algn="ctr"/>
          <a:endParaRPr lang="en-GB"/>
        </a:p>
      </dgm:t>
    </dgm:pt>
    <dgm:pt modelId="{21E82507-A7BF-46D9-8BED-C6B294AC5C6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GB" dirty="0" smtClean="0"/>
            <a:t>Patients</a:t>
          </a:r>
          <a:endParaRPr lang="en-GB" dirty="0"/>
        </a:p>
      </dgm:t>
    </dgm:pt>
    <dgm:pt modelId="{D9A43D69-784A-4572-8F6C-5114C2F2E5A6}" type="sibTrans" cxnId="{63A32FAA-CD72-428C-B3BD-B50612106EC2}">
      <dgm:prSet/>
      <dgm:spPr/>
      <dgm:t>
        <a:bodyPr/>
        <a:lstStyle/>
        <a:p>
          <a:pPr algn="ctr"/>
          <a:endParaRPr lang="en-GB"/>
        </a:p>
      </dgm:t>
    </dgm:pt>
    <dgm:pt modelId="{583D87E4-4577-4C91-9CD1-782CB0E4CDFF}" type="parTrans" cxnId="{63A32FAA-CD72-428C-B3BD-B50612106EC2}">
      <dgm:prSet/>
      <dgm:spPr/>
      <dgm:t>
        <a:bodyPr/>
        <a:lstStyle/>
        <a:p>
          <a:pPr algn="ctr"/>
          <a:endParaRPr lang="en-GB"/>
        </a:p>
      </dgm:t>
    </dgm:pt>
    <dgm:pt modelId="{AE0D5063-652C-4A11-AD5B-9C4C931B7E10}" type="pres">
      <dgm:prSet presAssocID="{84C782EC-0D6D-4FB9-A6E5-7872E97A582A}" presName="linearFlow" presStyleCnt="0">
        <dgm:presLayoutVars>
          <dgm:dir/>
          <dgm:resizeHandles val="exact"/>
        </dgm:presLayoutVars>
      </dgm:prSet>
      <dgm:spPr/>
    </dgm:pt>
    <dgm:pt modelId="{7E0DA53C-96A0-489F-A6BE-0A538FE53F0E}" type="pres">
      <dgm:prSet presAssocID="{21E82507-A7BF-46D9-8BED-C6B294AC5C6F}" presName="comp" presStyleCnt="0"/>
      <dgm:spPr/>
    </dgm:pt>
    <dgm:pt modelId="{08741379-D134-448A-8DFB-E128B1CEE9DA}" type="pres">
      <dgm:prSet presAssocID="{21E82507-A7BF-46D9-8BED-C6B294AC5C6F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C7D8E-0830-4F57-A04E-614D9485A1AB}" type="pres">
      <dgm:prSet presAssocID="{21E82507-A7BF-46D9-8BED-C6B294AC5C6F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F41E43-C30B-4A38-AC53-0B330F18678A}" type="pres">
      <dgm:prSet presAssocID="{D9A43D69-784A-4572-8F6C-5114C2F2E5A6}" presName="sibTrans" presStyleCnt="0"/>
      <dgm:spPr/>
    </dgm:pt>
    <dgm:pt modelId="{465F9161-E67F-404D-B454-EB9543739672}" type="pres">
      <dgm:prSet presAssocID="{05461E92-B93A-4C1C-9165-1125FA0F1995}" presName="comp" presStyleCnt="0"/>
      <dgm:spPr/>
    </dgm:pt>
    <dgm:pt modelId="{08B07B93-62E3-4C15-8127-743662FA4C72}" type="pres">
      <dgm:prSet presAssocID="{05461E92-B93A-4C1C-9165-1125FA0F199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EE1E02-451F-4992-A7C3-B2D50D1C88C0}" type="pres">
      <dgm:prSet presAssocID="{05461E92-B93A-4C1C-9165-1125FA0F1995}" presName="rect1" presStyleLbl="l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38A8AFC-DA23-477F-8BF4-DA03C32E4371}" type="pres">
      <dgm:prSet presAssocID="{7B0ACBAD-C910-436E-BA4C-DA5BEC60CDE7}" presName="sibTrans" presStyleCnt="0"/>
      <dgm:spPr/>
    </dgm:pt>
    <dgm:pt modelId="{7EFD11FC-AAE1-40AB-9069-DB5BD07D8094}" type="pres">
      <dgm:prSet presAssocID="{ED15C8E8-3196-4814-98CD-89B772D14401}" presName="comp" presStyleCnt="0"/>
      <dgm:spPr/>
    </dgm:pt>
    <dgm:pt modelId="{CA3C6AAD-B448-4DE5-A3D9-75300BC6C8BF}" type="pres">
      <dgm:prSet presAssocID="{ED15C8E8-3196-4814-98CD-89B772D14401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2E27B9-8683-46A2-BAE4-5276BDA82F1C}" type="pres">
      <dgm:prSet presAssocID="{ED15C8E8-3196-4814-98CD-89B772D14401}" presName="rect1" presStyleLbl="l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3F11B5A-FA09-46E6-9248-388E70EFE25D}" type="pres">
      <dgm:prSet presAssocID="{FF9081C6-C939-4E63-9012-CDFE6CB9EA2F}" presName="sibTrans" presStyleCnt="0"/>
      <dgm:spPr/>
    </dgm:pt>
    <dgm:pt modelId="{44039D8B-F6FD-45D1-A59D-55C09F5B6A6D}" type="pres">
      <dgm:prSet presAssocID="{1A7704B1-9668-4281-B7CF-754A8A64F78C}" presName="comp" presStyleCnt="0"/>
      <dgm:spPr/>
    </dgm:pt>
    <dgm:pt modelId="{0E712677-C4EB-452F-BAE9-56985D6EB2A5}" type="pres">
      <dgm:prSet presAssocID="{1A7704B1-9668-4281-B7CF-754A8A64F78C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905A24-612A-4097-83E5-2E49302C4F37}" type="pres">
      <dgm:prSet presAssocID="{1A7704B1-9668-4281-B7CF-754A8A64F78C}" presName="rect1" presStyleLbl="l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7AC2600-44D1-AC42-A362-377AEFEFA675}" type="presOf" srcId="{84C782EC-0D6D-4FB9-A6E5-7872E97A582A}" destId="{AE0D5063-652C-4A11-AD5B-9C4C931B7E10}" srcOrd="0" destOrd="0" presId="urn:microsoft.com/office/officeart/2008/layout/AlternatingPictureBlocks"/>
    <dgm:cxn modelId="{A43493C8-5962-E545-AF80-4A3F4D34A83F}" type="presOf" srcId="{05461E92-B93A-4C1C-9165-1125FA0F1995}" destId="{08B07B93-62E3-4C15-8127-743662FA4C72}" srcOrd="0" destOrd="0" presId="urn:microsoft.com/office/officeart/2008/layout/AlternatingPictureBlocks"/>
    <dgm:cxn modelId="{CE9C572F-4F55-9B42-B5FA-9ED7FFF712F3}" type="presOf" srcId="{21E82507-A7BF-46D9-8BED-C6B294AC5C6F}" destId="{08741379-D134-448A-8DFB-E128B1CEE9DA}" srcOrd="0" destOrd="0" presId="urn:microsoft.com/office/officeart/2008/layout/AlternatingPictureBlocks"/>
    <dgm:cxn modelId="{DE262A2A-3E3C-6E4A-88CD-6F144201F297}" type="presOf" srcId="{ED15C8E8-3196-4814-98CD-89B772D14401}" destId="{CA3C6AAD-B448-4DE5-A3D9-75300BC6C8BF}" srcOrd="0" destOrd="0" presId="urn:microsoft.com/office/officeart/2008/layout/AlternatingPictureBlocks"/>
    <dgm:cxn modelId="{5986F8A8-D555-48C9-8215-2509A0CE1768}" srcId="{84C782EC-0D6D-4FB9-A6E5-7872E97A582A}" destId="{ED15C8E8-3196-4814-98CD-89B772D14401}" srcOrd="2" destOrd="0" parTransId="{ED00935B-6861-4BCF-9876-911682E82938}" sibTransId="{FF9081C6-C939-4E63-9012-CDFE6CB9EA2F}"/>
    <dgm:cxn modelId="{63A32FAA-CD72-428C-B3BD-B50612106EC2}" srcId="{84C782EC-0D6D-4FB9-A6E5-7872E97A582A}" destId="{21E82507-A7BF-46D9-8BED-C6B294AC5C6F}" srcOrd="0" destOrd="0" parTransId="{583D87E4-4577-4C91-9CD1-782CB0E4CDFF}" sibTransId="{D9A43D69-784A-4572-8F6C-5114C2F2E5A6}"/>
    <dgm:cxn modelId="{4E20FFDB-D17F-2C4E-B253-BA320193F792}" type="presOf" srcId="{1A7704B1-9668-4281-B7CF-754A8A64F78C}" destId="{0E712677-C4EB-452F-BAE9-56985D6EB2A5}" srcOrd="0" destOrd="0" presId="urn:microsoft.com/office/officeart/2008/layout/AlternatingPictureBlocks"/>
    <dgm:cxn modelId="{F1485C5E-F4CB-41D9-89D4-D00788BEF920}" srcId="{84C782EC-0D6D-4FB9-A6E5-7872E97A582A}" destId="{1A7704B1-9668-4281-B7CF-754A8A64F78C}" srcOrd="3" destOrd="0" parTransId="{194418ED-AEBA-4A9D-A981-2F483FFF5166}" sibTransId="{7F42A307-1882-4110-9612-9A98CB735963}"/>
    <dgm:cxn modelId="{FF323E6E-BD72-40CC-949A-7E48F09AD380}" srcId="{84C782EC-0D6D-4FB9-A6E5-7872E97A582A}" destId="{05461E92-B93A-4C1C-9165-1125FA0F1995}" srcOrd="1" destOrd="0" parTransId="{4F456898-4C96-42F3-BAE8-40020B7899A1}" sibTransId="{7B0ACBAD-C910-436E-BA4C-DA5BEC60CDE7}"/>
    <dgm:cxn modelId="{FBEB6A65-994E-F547-B346-98155693869A}" type="presParOf" srcId="{AE0D5063-652C-4A11-AD5B-9C4C931B7E10}" destId="{7E0DA53C-96A0-489F-A6BE-0A538FE53F0E}" srcOrd="0" destOrd="0" presId="urn:microsoft.com/office/officeart/2008/layout/AlternatingPictureBlocks"/>
    <dgm:cxn modelId="{2E5A3E46-C4A2-5A4E-BFFF-1886B67C722B}" type="presParOf" srcId="{7E0DA53C-96A0-489F-A6BE-0A538FE53F0E}" destId="{08741379-D134-448A-8DFB-E128B1CEE9DA}" srcOrd="0" destOrd="0" presId="urn:microsoft.com/office/officeart/2008/layout/AlternatingPictureBlocks"/>
    <dgm:cxn modelId="{7E695786-0CBF-F143-86D5-C9F695B92879}" type="presParOf" srcId="{7E0DA53C-96A0-489F-A6BE-0A538FE53F0E}" destId="{686C7D8E-0830-4F57-A04E-614D9485A1AB}" srcOrd="1" destOrd="0" presId="urn:microsoft.com/office/officeart/2008/layout/AlternatingPictureBlocks"/>
    <dgm:cxn modelId="{1913DF7D-CC6A-074E-89D8-768A7F32E44D}" type="presParOf" srcId="{AE0D5063-652C-4A11-AD5B-9C4C931B7E10}" destId="{78F41E43-C30B-4A38-AC53-0B330F18678A}" srcOrd="1" destOrd="0" presId="urn:microsoft.com/office/officeart/2008/layout/AlternatingPictureBlocks"/>
    <dgm:cxn modelId="{1D1323DD-A24E-B847-B5AA-B33A6570AE0B}" type="presParOf" srcId="{AE0D5063-652C-4A11-AD5B-9C4C931B7E10}" destId="{465F9161-E67F-404D-B454-EB9543739672}" srcOrd="2" destOrd="0" presId="urn:microsoft.com/office/officeart/2008/layout/AlternatingPictureBlocks"/>
    <dgm:cxn modelId="{8C6692F0-835D-E840-A597-6DF15B4BE313}" type="presParOf" srcId="{465F9161-E67F-404D-B454-EB9543739672}" destId="{08B07B93-62E3-4C15-8127-743662FA4C72}" srcOrd="0" destOrd="0" presId="urn:microsoft.com/office/officeart/2008/layout/AlternatingPictureBlocks"/>
    <dgm:cxn modelId="{85D1856C-AE45-6A45-9E10-381EC7DFE5AF}" type="presParOf" srcId="{465F9161-E67F-404D-B454-EB9543739672}" destId="{B8EE1E02-451F-4992-A7C3-B2D50D1C88C0}" srcOrd="1" destOrd="0" presId="urn:microsoft.com/office/officeart/2008/layout/AlternatingPictureBlocks"/>
    <dgm:cxn modelId="{CE11710F-9AA8-3749-B34E-3213D2E5F8B7}" type="presParOf" srcId="{AE0D5063-652C-4A11-AD5B-9C4C931B7E10}" destId="{D38A8AFC-DA23-477F-8BF4-DA03C32E4371}" srcOrd="3" destOrd="0" presId="urn:microsoft.com/office/officeart/2008/layout/AlternatingPictureBlocks"/>
    <dgm:cxn modelId="{A66A6EC2-FE76-1849-AAAC-CDCC5979AFEF}" type="presParOf" srcId="{AE0D5063-652C-4A11-AD5B-9C4C931B7E10}" destId="{7EFD11FC-AAE1-40AB-9069-DB5BD07D8094}" srcOrd="4" destOrd="0" presId="urn:microsoft.com/office/officeart/2008/layout/AlternatingPictureBlocks"/>
    <dgm:cxn modelId="{2F135C24-A83B-5C41-A51D-40E2111689B3}" type="presParOf" srcId="{7EFD11FC-AAE1-40AB-9069-DB5BD07D8094}" destId="{CA3C6AAD-B448-4DE5-A3D9-75300BC6C8BF}" srcOrd="0" destOrd="0" presId="urn:microsoft.com/office/officeart/2008/layout/AlternatingPictureBlocks"/>
    <dgm:cxn modelId="{B9B9B226-0D54-A549-AE72-5FE4EF21ACB0}" type="presParOf" srcId="{7EFD11FC-AAE1-40AB-9069-DB5BD07D8094}" destId="{762E27B9-8683-46A2-BAE4-5276BDA82F1C}" srcOrd="1" destOrd="0" presId="urn:microsoft.com/office/officeart/2008/layout/AlternatingPictureBlocks"/>
    <dgm:cxn modelId="{15D0161B-6B45-EB44-87FC-9CE204BB57DC}" type="presParOf" srcId="{AE0D5063-652C-4A11-AD5B-9C4C931B7E10}" destId="{E3F11B5A-FA09-46E6-9248-388E70EFE25D}" srcOrd="5" destOrd="0" presId="urn:microsoft.com/office/officeart/2008/layout/AlternatingPictureBlocks"/>
    <dgm:cxn modelId="{E07567D4-ED3D-0A42-B19F-B85C940F50ED}" type="presParOf" srcId="{AE0D5063-652C-4A11-AD5B-9C4C931B7E10}" destId="{44039D8B-F6FD-45D1-A59D-55C09F5B6A6D}" srcOrd="6" destOrd="0" presId="urn:microsoft.com/office/officeart/2008/layout/AlternatingPictureBlocks"/>
    <dgm:cxn modelId="{44C98049-CE81-5D46-A324-3F39F6E10559}" type="presParOf" srcId="{44039D8B-F6FD-45D1-A59D-55C09F5B6A6D}" destId="{0E712677-C4EB-452F-BAE9-56985D6EB2A5}" srcOrd="0" destOrd="0" presId="urn:microsoft.com/office/officeart/2008/layout/AlternatingPictureBlocks"/>
    <dgm:cxn modelId="{BEE285C6-B3EF-B240-B053-271BAE7EBEFB}" type="presParOf" srcId="{44039D8B-F6FD-45D1-A59D-55C09F5B6A6D}" destId="{21905A24-612A-4097-83E5-2E49302C4F3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249C-587D-4B22-A6AC-B85801A172DB}">
      <dsp:nvSpPr>
        <dsp:cNvPr id="0" name=""/>
        <dsp:cNvSpPr/>
      </dsp:nvSpPr>
      <dsp:spPr>
        <a:xfrm>
          <a:off x="3062026" y="-61021"/>
          <a:ext cx="2276913" cy="8891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Fairness</a:t>
          </a:r>
          <a:endParaRPr lang="en-GB" sz="2800" kern="1200" dirty="0"/>
        </a:p>
      </dsp:txBody>
      <dsp:txXfrm>
        <a:off x="3088068" y="-34979"/>
        <a:ext cx="2224829" cy="837062"/>
      </dsp:txXfrm>
    </dsp:sp>
    <dsp:sp modelId="{495CB6FC-2F20-4C0E-A4FE-DFB00BB7B371}">
      <dsp:nvSpPr>
        <dsp:cNvPr id="0" name=""/>
        <dsp:cNvSpPr/>
      </dsp:nvSpPr>
      <dsp:spPr>
        <a:xfrm rot="2700000">
          <a:off x="4659912" y="1032197"/>
          <a:ext cx="674678" cy="2962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748785" y="1091446"/>
        <a:ext cx="496932" cy="177745"/>
      </dsp:txXfrm>
    </dsp:sp>
    <dsp:sp modelId="{CFE0A070-FE66-4BCB-94A4-13D77BA77ECB}">
      <dsp:nvSpPr>
        <dsp:cNvPr id="0" name=""/>
        <dsp:cNvSpPr/>
      </dsp:nvSpPr>
      <dsp:spPr>
        <a:xfrm>
          <a:off x="4585260" y="1532514"/>
          <a:ext cx="2485977" cy="9576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Transparency</a:t>
          </a:r>
          <a:endParaRPr lang="en-GB" sz="2800" kern="1200" dirty="0"/>
        </a:p>
      </dsp:txBody>
      <dsp:txXfrm>
        <a:off x="4613307" y="1560561"/>
        <a:ext cx="2429883" cy="901510"/>
      </dsp:txXfrm>
    </dsp:sp>
    <dsp:sp modelId="{AC935807-28FE-400C-9149-1D0951E80281}">
      <dsp:nvSpPr>
        <dsp:cNvPr id="0" name=""/>
        <dsp:cNvSpPr/>
      </dsp:nvSpPr>
      <dsp:spPr>
        <a:xfrm rot="8100000">
          <a:off x="4700823" y="2653280"/>
          <a:ext cx="674678" cy="2962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4789696" y="2712529"/>
        <a:ext cx="496932" cy="177745"/>
      </dsp:txXfrm>
    </dsp:sp>
    <dsp:sp modelId="{6213B1DD-14D1-4BA0-B8F6-C0BDD045DE99}">
      <dsp:nvSpPr>
        <dsp:cNvPr id="0" name=""/>
        <dsp:cNvSpPr/>
      </dsp:nvSpPr>
      <dsp:spPr>
        <a:xfrm>
          <a:off x="2871541" y="3112686"/>
          <a:ext cx="2657883" cy="10527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Responsiveness</a:t>
          </a:r>
          <a:endParaRPr lang="en-GB" sz="2900" kern="1200" dirty="0"/>
        </a:p>
      </dsp:txBody>
      <dsp:txXfrm>
        <a:off x="2902376" y="3143521"/>
        <a:ext cx="2596213" cy="991121"/>
      </dsp:txXfrm>
    </dsp:sp>
    <dsp:sp modelId="{3F19924E-CB11-4ABE-9250-B46AE1CF90CA}">
      <dsp:nvSpPr>
        <dsp:cNvPr id="0" name=""/>
        <dsp:cNvSpPr/>
      </dsp:nvSpPr>
      <dsp:spPr>
        <a:xfrm rot="13500000">
          <a:off x="3038579" y="2666395"/>
          <a:ext cx="674678" cy="2962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127452" y="2725644"/>
        <a:ext cx="496932" cy="177745"/>
      </dsp:txXfrm>
    </dsp:sp>
    <dsp:sp modelId="{6C55B27D-6A5C-4AD2-BABA-541063F74736}">
      <dsp:nvSpPr>
        <dsp:cNvPr id="0" name=""/>
        <dsp:cNvSpPr/>
      </dsp:nvSpPr>
      <dsp:spPr>
        <a:xfrm>
          <a:off x="1364042" y="1506284"/>
          <a:ext cx="2417350" cy="10100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Respect</a:t>
          </a:r>
          <a:endParaRPr lang="en-GB" sz="2800" kern="1200" dirty="0"/>
        </a:p>
      </dsp:txBody>
      <dsp:txXfrm>
        <a:off x="1393626" y="1535868"/>
        <a:ext cx="2358182" cy="950896"/>
      </dsp:txXfrm>
    </dsp:sp>
    <dsp:sp modelId="{4430547A-6473-4883-98AF-6C03606096C0}">
      <dsp:nvSpPr>
        <dsp:cNvPr id="0" name=""/>
        <dsp:cNvSpPr/>
      </dsp:nvSpPr>
      <dsp:spPr>
        <a:xfrm rot="18900000">
          <a:off x="3079490" y="1019082"/>
          <a:ext cx="674678" cy="2962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168363" y="1078331"/>
        <a:ext cx="496932" cy="177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41379-D134-448A-8DFB-E128B1CEE9DA}">
      <dsp:nvSpPr>
        <dsp:cNvPr id="0" name=""/>
        <dsp:cNvSpPr/>
      </dsp:nvSpPr>
      <dsp:spPr>
        <a:xfrm>
          <a:off x="3593578" y="94"/>
          <a:ext cx="2054225" cy="9290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Patients</a:t>
          </a:r>
          <a:endParaRPr lang="en-GB" sz="2700" kern="1200" dirty="0"/>
        </a:p>
      </dsp:txBody>
      <dsp:txXfrm>
        <a:off x="3593578" y="94"/>
        <a:ext cx="2054225" cy="929093"/>
      </dsp:txXfrm>
    </dsp:sp>
    <dsp:sp modelId="{686C7D8E-0830-4F57-A04E-614D9485A1AB}">
      <dsp:nvSpPr>
        <dsp:cNvPr id="0" name=""/>
        <dsp:cNvSpPr/>
      </dsp:nvSpPr>
      <dsp:spPr>
        <a:xfrm>
          <a:off x="2581795" y="94"/>
          <a:ext cx="919802" cy="9290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07B93-62E3-4C15-8127-743662FA4C72}">
      <dsp:nvSpPr>
        <dsp:cNvPr id="0" name=""/>
        <dsp:cNvSpPr/>
      </dsp:nvSpPr>
      <dsp:spPr>
        <a:xfrm>
          <a:off x="2581795" y="1082488"/>
          <a:ext cx="2054225" cy="9290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Professionals</a:t>
          </a:r>
          <a:endParaRPr lang="en-GB" sz="2700" kern="1200" dirty="0"/>
        </a:p>
      </dsp:txBody>
      <dsp:txXfrm>
        <a:off x="2581795" y="1082488"/>
        <a:ext cx="2054225" cy="929093"/>
      </dsp:txXfrm>
    </dsp:sp>
    <dsp:sp modelId="{B8EE1E02-451F-4992-A7C3-B2D50D1C88C0}">
      <dsp:nvSpPr>
        <dsp:cNvPr id="0" name=""/>
        <dsp:cNvSpPr/>
      </dsp:nvSpPr>
      <dsp:spPr>
        <a:xfrm>
          <a:off x="4728001" y="1082488"/>
          <a:ext cx="919802" cy="9290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C6AAD-B448-4DE5-A3D9-75300BC6C8BF}">
      <dsp:nvSpPr>
        <dsp:cNvPr id="0" name=""/>
        <dsp:cNvSpPr/>
      </dsp:nvSpPr>
      <dsp:spPr>
        <a:xfrm>
          <a:off x="3593578" y="2164882"/>
          <a:ext cx="2054225" cy="9290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Partners</a:t>
          </a:r>
          <a:endParaRPr lang="en-GB" sz="2700" kern="1200" dirty="0"/>
        </a:p>
      </dsp:txBody>
      <dsp:txXfrm>
        <a:off x="3593578" y="2164882"/>
        <a:ext cx="2054225" cy="929093"/>
      </dsp:txXfrm>
    </dsp:sp>
    <dsp:sp modelId="{762E27B9-8683-46A2-BAE4-5276BDA82F1C}">
      <dsp:nvSpPr>
        <dsp:cNvPr id="0" name=""/>
        <dsp:cNvSpPr/>
      </dsp:nvSpPr>
      <dsp:spPr>
        <a:xfrm>
          <a:off x="2581795" y="2164882"/>
          <a:ext cx="919802" cy="9290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712677-C4EB-452F-BAE9-56985D6EB2A5}">
      <dsp:nvSpPr>
        <dsp:cNvPr id="0" name=""/>
        <dsp:cNvSpPr/>
      </dsp:nvSpPr>
      <dsp:spPr>
        <a:xfrm>
          <a:off x="2581795" y="3247276"/>
          <a:ext cx="2054225" cy="9290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Performance</a:t>
          </a:r>
          <a:endParaRPr lang="en-GB" sz="2700" kern="1200" dirty="0"/>
        </a:p>
      </dsp:txBody>
      <dsp:txXfrm>
        <a:off x="2581795" y="3247276"/>
        <a:ext cx="2054225" cy="929093"/>
      </dsp:txXfrm>
    </dsp:sp>
    <dsp:sp modelId="{21905A24-612A-4097-83E5-2E49302C4F37}">
      <dsp:nvSpPr>
        <dsp:cNvPr id="0" name=""/>
        <dsp:cNvSpPr/>
      </dsp:nvSpPr>
      <dsp:spPr>
        <a:xfrm>
          <a:off x="4728001" y="3247276"/>
          <a:ext cx="919802" cy="9290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E1E76-CA57-4B1C-905D-4440A4E1E11B}">
      <dsp:nvSpPr>
        <dsp:cNvPr id="0" name=""/>
        <dsp:cNvSpPr/>
      </dsp:nvSpPr>
      <dsp:spPr>
        <a:xfrm>
          <a:off x="2573" y="279142"/>
          <a:ext cx="2250448" cy="22504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850" tIns="22860" rIns="1238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Strengthen our relationships</a:t>
          </a:r>
          <a:endParaRPr lang="en-GB" sz="1800" b="1" kern="1200" dirty="0"/>
        </a:p>
      </dsp:txBody>
      <dsp:txXfrm>
        <a:off x="332143" y="608712"/>
        <a:ext cx="1591308" cy="1591308"/>
      </dsp:txXfrm>
    </dsp:sp>
    <dsp:sp modelId="{BCFCF8AB-A5B9-482D-AF10-40C3A3EE0826}">
      <dsp:nvSpPr>
        <dsp:cNvPr id="0" name=""/>
        <dsp:cNvSpPr/>
      </dsp:nvSpPr>
      <dsp:spPr>
        <a:xfrm>
          <a:off x="1802931" y="279142"/>
          <a:ext cx="2250448" cy="22504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850" tIns="22860" rIns="1238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Improve the overall system of dental regulation</a:t>
          </a:r>
          <a:endParaRPr lang="en-GB" sz="1800" b="1" kern="1200" dirty="0"/>
        </a:p>
      </dsp:txBody>
      <dsp:txXfrm>
        <a:off x="2132501" y="608712"/>
        <a:ext cx="1591308" cy="1591308"/>
      </dsp:txXfrm>
    </dsp:sp>
    <dsp:sp modelId="{ED36502C-5CA4-4947-BF13-4262782A9C0A}">
      <dsp:nvSpPr>
        <dsp:cNvPr id="0" name=""/>
        <dsp:cNvSpPr/>
      </dsp:nvSpPr>
      <dsp:spPr>
        <a:xfrm>
          <a:off x="3603290" y="279142"/>
          <a:ext cx="2250448" cy="22504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850" tIns="22860" rIns="1238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Improve the overall system of managing patient complaints</a:t>
          </a:r>
          <a:endParaRPr lang="en-GB" sz="1800" b="1" kern="1200" dirty="0"/>
        </a:p>
      </dsp:txBody>
      <dsp:txXfrm>
        <a:off x="3932860" y="608712"/>
        <a:ext cx="1591308" cy="1591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41379-D134-448A-8DFB-E128B1CEE9DA}">
      <dsp:nvSpPr>
        <dsp:cNvPr id="0" name=""/>
        <dsp:cNvSpPr/>
      </dsp:nvSpPr>
      <dsp:spPr>
        <a:xfrm>
          <a:off x="3347469" y="1230"/>
          <a:ext cx="2132030" cy="96428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Patients</a:t>
          </a:r>
          <a:endParaRPr lang="en-GB" sz="2800" kern="1200" dirty="0"/>
        </a:p>
      </dsp:txBody>
      <dsp:txXfrm>
        <a:off x="3347469" y="1230"/>
        <a:ext cx="2132030" cy="964283"/>
      </dsp:txXfrm>
    </dsp:sp>
    <dsp:sp modelId="{686C7D8E-0830-4F57-A04E-614D9485A1AB}">
      <dsp:nvSpPr>
        <dsp:cNvPr id="0" name=""/>
        <dsp:cNvSpPr/>
      </dsp:nvSpPr>
      <dsp:spPr>
        <a:xfrm>
          <a:off x="2297364" y="1230"/>
          <a:ext cx="954640" cy="9642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07B93-62E3-4C15-8127-743662FA4C72}">
      <dsp:nvSpPr>
        <dsp:cNvPr id="0" name=""/>
        <dsp:cNvSpPr/>
      </dsp:nvSpPr>
      <dsp:spPr>
        <a:xfrm>
          <a:off x="2297364" y="1124620"/>
          <a:ext cx="2132030" cy="96428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Professionals</a:t>
          </a:r>
          <a:endParaRPr lang="en-GB" sz="2800" kern="1200" dirty="0"/>
        </a:p>
      </dsp:txBody>
      <dsp:txXfrm>
        <a:off x="2297364" y="1124620"/>
        <a:ext cx="2132030" cy="964283"/>
      </dsp:txXfrm>
    </dsp:sp>
    <dsp:sp modelId="{B8EE1E02-451F-4992-A7C3-B2D50D1C88C0}">
      <dsp:nvSpPr>
        <dsp:cNvPr id="0" name=""/>
        <dsp:cNvSpPr/>
      </dsp:nvSpPr>
      <dsp:spPr>
        <a:xfrm>
          <a:off x="4524858" y="1124620"/>
          <a:ext cx="954640" cy="9642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C6AAD-B448-4DE5-A3D9-75300BC6C8BF}">
      <dsp:nvSpPr>
        <dsp:cNvPr id="0" name=""/>
        <dsp:cNvSpPr/>
      </dsp:nvSpPr>
      <dsp:spPr>
        <a:xfrm>
          <a:off x="3347469" y="2248010"/>
          <a:ext cx="2132030" cy="96428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Partners</a:t>
          </a:r>
          <a:endParaRPr lang="en-GB" sz="2800" kern="1200" dirty="0"/>
        </a:p>
      </dsp:txBody>
      <dsp:txXfrm>
        <a:off x="3347469" y="2248010"/>
        <a:ext cx="2132030" cy="964283"/>
      </dsp:txXfrm>
    </dsp:sp>
    <dsp:sp modelId="{762E27B9-8683-46A2-BAE4-5276BDA82F1C}">
      <dsp:nvSpPr>
        <dsp:cNvPr id="0" name=""/>
        <dsp:cNvSpPr/>
      </dsp:nvSpPr>
      <dsp:spPr>
        <a:xfrm>
          <a:off x="2297364" y="2248010"/>
          <a:ext cx="954640" cy="9642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712677-C4EB-452F-BAE9-56985D6EB2A5}">
      <dsp:nvSpPr>
        <dsp:cNvPr id="0" name=""/>
        <dsp:cNvSpPr/>
      </dsp:nvSpPr>
      <dsp:spPr>
        <a:xfrm>
          <a:off x="2297364" y="3371400"/>
          <a:ext cx="2132030" cy="96428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Performance</a:t>
          </a:r>
          <a:endParaRPr lang="en-GB" sz="2800" kern="1200" dirty="0"/>
        </a:p>
      </dsp:txBody>
      <dsp:txXfrm>
        <a:off x="2297364" y="3371400"/>
        <a:ext cx="2132030" cy="964283"/>
      </dsp:txXfrm>
    </dsp:sp>
    <dsp:sp modelId="{21905A24-612A-4097-83E5-2E49302C4F37}">
      <dsp:nvSpPr>
        <dsp:cNvPr id="0" name=""/>
        <dsp:cNvSpPr/>
      </dsp:nvSpPr>
      <dsp:spPr>
        <a:xfrm>
          <a:off x="4524858" y="3371400"/>
          <a:ext cx="954640" cy="96428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738B-6591-4880-830B-3770743F78D1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23D3D-3C10-4548-93A3-D785D42A7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8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9519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15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43174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50276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4927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20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21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3DF47-7F0E-40C5-BDB6-47B69E130198}" type="slidenum">
              <a:rPr lang="en-GB" smtClean="0">
                <a:solidFill>
                  <a:prstClr val="black"/>
                </a:solidFill>
              </a:rPr>
              <a:pPr eaLnBrk="1" hangingPunct="1"/>
              <a:t>22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4138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5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5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2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2D77-E572-43B6-A194-9E55098B53CE}" type="datetimeFigureOut">
              <a:rPr lang="en-GB" smtClean="0"/>
              <a:t>06/10/2015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3941-CE92-4F3F-8342-3F12D6D1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396044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GDC </a:t>
            </a:r>
            <a: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  <a:t>Strategy </a:t>
            </a: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2016 </a:t>
            </a:r>
            <a: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2019</a:t>
            </a:r>
            <a:b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Local Dental Committees  </a:t>
            </a:r>
            <a:b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 October 2015</a:t>
            </a:r>
            <a:endParaRPr lang="en-GB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0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Professionals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We will support dental professionals to deliver </a:t>
            </a:r>
            <a:br>
              <a:rPr lang="en-GB" sz="2700" dirty="0" smtClean="0"/>
            </a:br>
            <a:r>
              <a:rPr lang="en-GB" sz="2700" dirty="0" smtClean="0"/>
              <a:t>quality dental care</a:t>
            </a:r>
            <a:endParaRPr lang="en-GB" sz="2700" dirty="0"/>
          </a:p>
        </p:txBody>
      </p:sp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1520" y="2901631"/>
            <a:ext cx="1484877" cy="1484877"/>
            <a:chOff x="576066" y="0"/>
            <a:chExt cx="1484877" cy="1484877"/>
          </a:xfrm>
        </p:grpSpPr>
        <p:sp>
          <p:nvSpPr>
            <p:cNvPr id="8" name="Rounded Rectangle 7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Understand the impact we have</a:t>
              </a:r>
              <a:endParaRPr lang="en-GB" sz="17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79234" y="2934648"/>
            <a:ext cx="1484877" cy="1484877"/>
            <a:chOff x="576066" y="0"/>
            <a:chExt cx="1484877" cy="1484877"/>
          </a:xfrm>
        </p:grpSpPr>
        <p:sp>
          <p:nvSpPr>
            <p:cNvPr id="11" name="Rounded Rectangle 10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dirty="0" smtClean="0"/>
                <a:t>Training that reflects current needs</a:t>
              </a:r>
              <a:endParaRPr lang="en-GB" sz="17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96494" y="2934647"/>
            <a:ext cx="1484877" cy="1484877"/>
            <a:chOff x="576066" y="0"/>
            <a:chExt cx="1484877" cy="1484877"/>
          </a:xfrm>
        </p:grpSpPr>
        <p:sp>
          <p:nvSpPr>
            <p:cNvPr id="14" name="Rounded Rectangle 13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Support to keep up to date</a:t>
              </a:r>
              <a:endParaRPr lang="en-GB" sz="17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8104" y="2934646"/>
            <a:ext cx="1484877" cy="1484877"/>
            <a:chOff x="576066" y="0"/>
            <a:chExt cx="1484877" cy="1484877"/>
          </a:xfrm>
        </p:grpSpPr>
        <p:sp>
          <p:nvSpPr>
            <p:cNvPr id="17" name="Rounded Rectangle 16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Guidance to meet our standards</a:t>
              </a:r>
              <a:endParaRPr lang="en-GB" sz="17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36296" y="2919013"/>
            <a:ext cx="1484877" cy="1484877"/>
            <a:chOff x="576066" y="0"/>
            <a:chExt cx="1484877" cy="1484877"/>
          </a:xfrm>
        </p:grpSpPr>
        <p:sp>
          <p:nvSpPr>
            <p:cNvPr id="20" name="Rounded Rectangle 19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err="1" smtClean="0"/>
                <a:t>FtP</a:t>
              </a:r>
              <a:r>
                <a:rPr lang="en-GB" sz="1600" dirty="0" smtClean="0"/>
                <a:t> investigations are fair and proportionate</a:t>
              </a:r>
              <a:endParaRPr lang="en-GB" sz="1600" kern="1200" dirty="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7" y="4797152"/>
            <a:ext cx="87439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hatchamyouth.org.uk/sites/default/files/field/image/istock_000019537569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11" y="4221088"/>
            <a:ext cx="4414331" cy="22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atchamyouth.org.uk/sites/default/files/field/image/istock_000019537569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813"/>
            <a:ext cx="4414331" cy="22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Partners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We will work with our partners  to make the system of dental regulation and complaints resolution more effective</a:t>
            </a:r>
            <a:endParaRPr lang="en-GB" dirty="0"/>
          </a:p>
        </p:txBody>
      </p:sp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4376617"/>
              </p:ext>
            </p:extLst>
          </p:nvPr>
        </p:nvGraphicFramePr>
        <p:xfrm>
          <a:off x="1643844" y="3068960"/>
          <a:ext cx="5856312" cy="280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43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s://snarkyrider.files.wordpress.com/2011/11/hands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4" y="2865180"/>
            <a:ext cx="7812360" cy="39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Performance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We will become a high performing regulator which has the confidence of patients, the public and dental professionals</a:t>
            </a:r>
            <a:endParaRPr lang="en-GB" dirty="0"/>
          </a:p>
        </p:txBody>
      </p:sp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 descr="data:image/jpeg;base64,/9j/4AAQSkZJRgABAQAAAQABAAD/2wCEAAkGBxITEhUSEhMVFRQXGBQYGRUVFRcXGBUVGBgdFhUXExMYHygiGBolGxYXIzEhJSkrLi8uFx8zODMsNygtLisBCgoKDg0OGxAQGiwkICQsLCwwLCwsLCwsLCwsLCwsLCwsLCwsLCwsLCwsLCwsLCwsLCwsLCwsLCwsLCwsLCwsLP/AABEIAQsAvQMBIgACEQEDEQH/xAAaAAACAwEBAAAAAAAAAAAAAAAABAECAwUG/8QAOxAAAQMDAgMGAwYHAAEFAAAAAQACEQMhMRJBBCJRBRMyYXGRQoGhFVKx0eHwFCNicoKSwfEzQ0Rjov/EABkBAQADAQEAAAAAAAAAAAAAAAABAwQCBf/EACYRAQACAgEEAgEFAQAAAAAAAAABAgMRMQQSIUFRYUITImJxoRT/2gAMAwEAAhEDEQA/AECoQhdICEIQCEIQCEIQCEIQCEIQCEIQCF1+BZw3dA1g9tyC8B9zeAHeHTETYusfKB7eB0kg1iYMAlt3QYE6cG0/9uoHIQuj2gzh9WmjqIAqSXyDIbItbBB2WVHsus4AtYSHYMgT7n9ypCaE/wDY3EX/AJZttInoLTKhnY9c4pne8tixg3nr7qAihO1Oya7QXGmQBnEj5TOySUgVmqqlqCEIQgEIQgEIQgEIQgEIQgEIQgEIQg9F2PWrtps7ttJ3jgO1yWydRJ8DYdMXDrdDdgP42DNGlGk2JAAa4mTp1xYGPIBeZp13t8LnCDNnEQYiRG8WlSOIfbndaI5jYDEdIUB3j+FqMqF1TTqqNqVIaZA1NcY+vUqlDiqOmH0nFwEBwquE4i2GgXO/puknVCckn1JNlVSOmeOoH/45F5nvnE52sqVuOpkEd24mXw81XTzOLm6heYBHqb7rnoUDp/x1CbcORj/337biyzHFUN+HOXRFVwsSS0ERsCB5wkEINK7mlxLW6W2hsl0Wvc5uqNUKWqRCEJjharWg6gTqsYizd8i5mDt4VAXQmXvZqBEYO1gbxI326/Na1+IpkEtbzXiQMybkekWk492wihdFnEUtQMWGBpGASW/8391hRcwNbqAJvIi+RF+kTbz9o2FUJ6nxFMZGQAYAEXaSD1uHfuwO9pdPpvEE4xPl/ip2EUJ41qU4tFgReREGZxAIj9gp1qUXF9Ow+Ith2Itncegyo2EUJiq5moEXE3ERYRMYz6DHzWve0b8p/TEephpm1ybqdhJCYp1WBoBAncx/dN/mz2WzatIGY3nw+ZIF/LT0xvu2EUJunVZEOuNTjAGQQANJ+G4/eFBqU9U6ZEDbfUJjEcsj1902FULosfS8VrG9hJxGnBG+B+aoK1OIjp8IyA4DY7ub1xkqNhFCe76jflt6XOd9vh6Y+RzdVZqbNwGkGGxfU5wgfMD39VOwqhPt4mmAQBHiiROW49yfkAk6pBMjoPeBqt6ymxRS1QpapELfh6jQHSATtIP3XDbzLVgtqDwA6YwIloN9QxI6Soka1XUraRPNcS6S2TIvbEbrQPpmNbtRv94CJGIbItNrgIDKJMkwJMgTYSYj5adjnbbJzacNgxJbN8A+KfT0HzUCwdRvbcxd3h2O/NPyUl1KHRAPPHi6ENzIxBlSKdGc/Ww8MjPm/c4Gd8qIpxfPNf5jTbGC72QaMqMsHEEaWgNg2cBkmMTMxOVBfS2AwbnUeYhw9vBFv+ocylDoP3oEnbVpPqYb77bQabA2+dLSLm5IkyNrx7+xC1V9IFumCNQJsbgEz4vKLKuppHO4OPWHC15AMCXYibK720pdEWiJJAdMapjEc2PrvIp0hBJEFpvk6rt8MeUz1UCh7oTvJONVhzRE7+DP5qtZ7NJDYm8QHfeEeLeAprMp6TBv6+dov09f8cK38ogCwwZBOYZIP/7/AEUpFQ0dr+mv+qCJ38HVUqvZIgNIDXY1RMnTM36KaractAIi4JvYkC5zYE/TdS5lGDBOJE7WNvWQ3rn5gLTQva18F2JdEZvGnP5qlV9Pl0gWdJ8RkeUxa2FFMUrT5SZP3STb1AHzPy0pU6QjUQTIm5I8WLf0+vy3AL6RJkD4Y8YBtzTF46WWdR1PU2BywJkuz0P0wEUNBbDonUd4ty7+Q1QPxwdHilY9BeLG0xA3JNj+ygCaPlgjDxfmM7zEtyoD6UkgAeLOs25g2PPw5/NZV2MA5TJ39QQJFrzc+iXTQeqGj8MTe/8AMgG8efTqqcWaZktgGT964k9bDb9EohToClqhS1SIQut9iH74/wBf1R9iH74/1/VV/q0+XPfVyULrfYh++P8AX9VzKlIhxaLkEiwzBjCmt624TFonhRCCIyhdpCEIQCEEIQCEKQEEIQhAIQhAIQhAIQhAIQhAKWqFLUHrNQ6j3W9Diw1lRtudoG1iHB2fQH3WSd4Ph2Op1HOyBy87QZiRDT4r58sSV50M0ENQ6j3XnTW0Vnuib1REn4g5uR6r0a84WA1nB2NVTeJIktBO0kAfNX4OZWY+Ww7Qbkt5ywskAERpewGTcmHNHWGZMq9DjaLdMsDoDJ5G5A5xOXaupxG4sqHgmEFxOiASWgh0EAHRczqMkxeIIuZgqcHSEnvCY1Y0ydOo9cHSAP7vkdK1q3tOlbVSDiAwGWtvpEEdB1wZi6z+0GFmlzBMEeBmSxrSR0Jc0mb+nQf2cwEzVESGtI03nTzZ8ILj/qflf7MYXECoIvDpbpNwBFyYE3npm6BajxgDYc0OcXlxcQDLSBqFxYkjKaqdp0zJ7ppJdJljbg1NbgTfLTpwIj2z4ngKYI01BDqmm8HS0ucNRIzAaHejxi07Ds+jpjXz6uu2jXEdZGmY3xMBBQ9o09qYGRZjRMsLDkmJJx85OFWl2ixtRztALXNALdLQLeV4E+ZUjgKQLpeSA0kOGiHRpwNU/ER6j1AG9nUgCXVgY1TpxZsiOpvMf0kegZVONaaZaGgOLYJDGC+pjtv7TiMxBuUgn6fZ7S57DUa1zYF4guIgiZwHwJ6SdlpX4SiGy15JLWkG0Toe4gibHlYI2Lvkg5iF06HZjXRNTTIYb6Y5wCSLzDdV5+guL/ZtIxFXSIbmCROS68emPzDkoXRPBUyzUHmdJdBLc6Q8NtvfT69DAPOUgQhCAQhCAUtUKWoPWR5n6fkt6HBue1zgRygkiRMDJAjH/jKwk9FtS4p7WlosDM2aciDBIkSLWXnR9szGPM/T8l5qrTLqrwPvPMnAAlxJjoATZelk9PqvNV6hbVcRY6n9DkkEEGxEEiFfg5lZj5aN7NedJbpcHGGkOABuATzQYBcAbWPyVGcBUIkN6bjewvgGYEG9wpHaFQRBAgyIYy2Dy2sOUSMH5mZf2lVIguty20tHhIIwOoC0rWVLhXuiG53sBkgXNsgj5LR/Z7xcgRp13taJNjkgZjEhV4fjqjBDXQJJwDcwCbjyH7KtU7QqOEOcDYjwtsCIIBi0jogoODfE6dpyOkgZzF4zF4VjwFQfD5ZG1jvsc9N4QOOqdRtfQyZAgGYnUBvlWp9p1W4fEz8LbyS43jEk280FTwFQAktgASZIxMWveYMdYMTCWB3TD+OqHVLp1QDZtwJja3iPv5BLqQIQhAFCEIBCEIBCEIBCEIBS1Qpag9ZqHUe6c4PjWMZUaWyXtIDgRbECOk3t5JVO8HwrHU6jnE6mzHM0Cwm4NzOBG68+PpmghqHUe6883iO7rufEwattjIc0T5Xv5L0S84aYdWeHGBNUz5gOcPqArsHMrMXJz7Qoco0OhgDWyGkwHlwOqQWkkyYySVVnH0rzTtqBAFOnEA1IBG/K9o+U7KPstpEtqbNiRZzi1ttU8pLnRBwLrKp2e0FgbU1B0mQw4DQ6wJ5sxA3BFzZaVw4niqToAZAHd7N1ENkO5s3BbbHKtH8bR2p2g37tlnQ0NdE3Ahx0zB1KlPs9usguJDX6SQBESOZxJ5QZtmSCtvsZs/8Aq9L6DHi0nJ6cw6jGCiGbeLpS5zmzJYANDbgU3NO/JzaTbopp8dSEzTzpkBjBADg5wBydUf44Cy4fgWuYaheQBqMaZkNE51RqJgR5yr1ezmi2uZqMZrgBkHVLgZOqIE4g2vlBLuNpSS1kcrm/+mzJYW65m1yOUWtObKaHFUG6dTNUBkwxuR4wSTLp+kWWg7MpaY7x2uR8BwWl0CnOrVb8Vn9msGqahsCQ4NGkgCSRzSReMC9vQLt7Qo21U9UBgu1t9IggCeW97Z3WY42mWaXMvBwxniLGgkHbmaTMW2yqV+zg1s940mQCADpBMAjvBaRMx0Eq/wBljd5FyJLAIggSee0zLesdLoMqXGN0w9upxeXOJAMtcBqAnBJGUw/tGkXFzqckuBgsZYa5fffU21/Dt1UUuyg5pc15IBaLsAiWa5cdVmjE3vNkzW7EY0FxqGJMANExEiLw7IuIwfRc2yVryibRBOjxlK2umMAWYy9mh1rZIcQdpWj+0KRcHFk3cSCxnNL9QEzygSceKbrfiuy2Ma4g6tMZbY2bJDpjJNs2PQrWp2W1pI1GQSNIpjU6CRyt1XxI8vrTPUR6hXOX6cKu8EyBFmzYDmDQHEAWEuBPzWa9Cey2X5xbfRIOLtIN2ibnZDuxmEtAdGdRIiLuh0A4OkR1kKY6j5gjL9PPIXS4zs1rQ1zXk6rwWxFgc75gxggpCpSIyrK5a28RLuLxKilqhS1WOnrI8z9PyRp8z9PyUp7g3Ue7qB/jvpJn7pjTA+9E3FuuF50eWaCEeZ+n5LzVemTUeB1qH5Nlx+gK9MvPM1d+S0gOa6o4E45ZdedrK/BzKzHypV7NqNJGmYJBi+wdt5H6HoVnV4V7bFp9ugkj1Az0XSp0uJAabGw0kwbDVpLTvIc+97XMAAjIMrExqae6dTgmNLS64gnYkC0Z+ulaWp9m1T8BETYiMEDfNyAsm8K8kgMcSMgCc3H0BPoJXUeziYklpGmCTpADdLXuudxafOcqKXB8Q10HSDNMS4A6C3+W0xFiMeeRMSAQ+z6kToOdMbzEj5efmqjgqmzHYnG0T+AJ9Am38bWpQ2zQQHBrYiNoI2kTm/mCqt7XfEOg2OkwOUlpbOOjjYQgVbwjyJDHR6dDB9jnohvCPMw0mCQbGxETPuEx9rVYgEASTAEASdRx1MXyNiFl/GvmZHj14HikGfoEGQoOIBDTDjAtk4AHzB9j0TfD9mPyWO2tB3Ej1sZ9Fpw1Z4Y1uA0hwtcESQfXmP7Cb+0al5ORBgAGObBH9x9LdAsmXP8AjCi+T1DKjwz3A6RYQenwueDH9od+yoPCvAJLSAMzaLhv4kKz+KcS825pkRYWLYHQBriFatx73AtMQZm3Ug/K4GOnqsvhT4Zu4ZwIBab2FjdS7hqmogtdqyQRfMEn529VZ/GvOmSOUyLDP7/XAUDizJJAdIIuLXf3ht6z7p4PCG8G8idJj08px6fiFLeCqH4Dvtawk3+Y9x1Wp7Tq2uJEwYEyRBPrAVHce8mSRgiI2MEi9/hCn9p4Y1KJb4hHkc+3yI9Vmta9cvILthHyz/39hZrmfpBatw+7fb8ks1dJZPoAmcLVi6jXiy6mX1Lv36D3/RF+g9/0UprhqTCyo52qWgRBEEkwAQRJ3OcBVw5KX6D3/RebqucKri2dWp+MxfV8omfKV6VeebWcyu5zRJBqkeVnSfkLx5K/BzK3HyzHF1rcz73Gb8xx15pjoZi6y/iH35jfTN86fDPpFl1v482H8O6ANLRLo0scXCRp5om56ybSq0u0XEu/lONw6A4iOd7WgQP/ALNIj7vyGla5zuKqRpLnXGCcggD2Ij2Cn+Nq51uyLzvOrPUkT5xKc4mq6oI7lzWiGgNHxtD9oEm9/JnpFuH48tAaaLjOkAEkCWwDoAbuQZF51HqZDmvqueRJLjgbrOV16fGuAA7gzO0jU4HU+RF4dqIHwz5IrcUS1w7t0g1AbjT4XGHOi+kSQNtA8oDkLfhqUmTj8V0XV3tpsHcm0Fx1TqaGgOBEcrTBJGLlat467XacA2cQblxe3bDSW26NjBVOe/bX+3GS2oKKSE87tAXhkWIAkQ2xAcLeMAgT5e0Hjx3hfobcHl2BmQRb0nrfqsGo+WXUE9JzBjr9PxUELojtSAAGwATbVbSXtdBt0YGzuCUvX7RFiWiA5pDZ6EkgW3kf6hTFYmdQa+CsrM12jdav7VmToOrSWglwMSBznlu+RM/+VSj2iGsa0NkgQZI0g6nmQIyQ4AmdvIRqr0sflK6MPygVmxM2xMGJ6Srtvi/orN7XAgFhcBqy+5JLTJIABs3TjFsWNh2wBP8AL2i7rTOSAL9IwNoS3Sx6lM4Y9SzlTH7+ico9rh0chtMguu6SC2SAMRAWfG8SHkEN0w0DMzckknqZWW1e3xKiY0XUtUKWrlDs6vX2KNXr7FSn+Dq0hTqB4Gszp5Z+EgQYtzQdsb4V0eVsOfq9fYrzj67mVnPbYhz4MYmRMdbr0i87ra2s8uEiatrG8ODcgjxRkFX9PzKzFys3tN4JOlt9BjmgaI0xzT8IVm9sVAIhpEQZGcTN9zqJ83uPSNhU4Yw4iDyyIcPg0uB0t05vqABmbLLiP4eG6Z8TdUa5031BodaIiDMzNoWlaB2oTIexpaQAQ3UOUatIzYAvOINs5mvE9que/UWMy4xEzI0817w2BKkGhBkNJh1m97BdA0xJ8GZm8+S0YeGm4EQLTUBDpuCRPLGIvOUGNTtR51S1sO0yOYDlc54iHSOZxOUUe1ajSS0N1EvdqiS0vEHTJgfoJmFdj+Hnw2vBJf8A06Zif6yYHRZPqUwx7WgEl50kgyGS0iJxg5/6g1b2s8wNLIgNAh0ACIy68QMqyYpDhRU+EgOtHeEQHHTE5kQDNui3c6hpECXw3d4GrDrCLR5zKydT5mFGbmCCE7xRokHRY8seKYAaDINs6jK1J4aRaReb1APEIje7dRwbxssvb9qdOakuJfJ9P2V2aJpBl41w7OrdrgMWzoM+qSa6hEEQYzz+LS2TAydWoAWH/dPTV87W4Y87c1CY491MvJp2YcA5F99vSNo3lLra0BCEIL0nwQf3C6C5i6LMBY+qjiVGaOJWUtUKWrIodnT+5Kuzh3EFwa4gZIkgep2VU3wvHFjHsAB1Tc/DqaWuj5Hy+auj7WQT0/uSvPNoB9ZzS7SJqHVmNIc6/lZeiXm309VZwmOapi5MSYAkSTER5q/BzK3Hybb2I6WDUASGlwNiCXFpa3YloiZiCYS9Xs17QCXMuQIBM3JaDEeGWm4zkSEw3g4mazmiW7DmLnaTEPg6dR1dCd5laN4FjtA70hpYCZIhj9B5n83KJAAjpFlpWlD2W+SNTIDC/VLi3SBNiBdQ/s1wfoLmWEyCXDx93FgTOq2EzU4K5BruJILyCDJMAaYLp1mYiPyVKvC6S13fEknTNwQIPxAkGMEA2JhAtX4BzGF7i2A4Ni5JdpDrWjBzOyYb2M8kjXTs4tuSJcCQ4AESY0nb/sVqcHL+7FQuAFpHSp3VhqIADZdnHutX8O41ADWcdbdRdB2MxpnmEmZFskWBQZU+zXcrg9hBLQI1XJGoDw2JF7xFpiQuk3st0xqbExabw/Q7SCBMH/nVK0+BEhvfOIkMcGwIaQ1zviswaoJ6jHRrhKYcxp7xzS4AmTyg/wAwmb/0t/281l6iu5iVOWOGdLgC5ocHNEiTqkaeZzReIPgWj+y3febYXmfFoDy3FzBtGYVqXDRUDe8dDS02lpGow4wSNIAyfMK7ODaCB3xg5gRYSSZJxDRB9Fm7fpTph9mO3LQZLYk506hcDoCfZc2v2c4Fklo7x5a0c2ztJJtiSPPyXWdwcNbzmXua2MQCBMib5A/xI9MeL7P1EE1Hl17aQXWcBu/N9XoCVdgntssxzqSDOy3ESHsIifiE8gqQJbnSZjyPRWf2SRq52W/u2DXHUdNoa8EnGUw3gG20VyAQ2dIcZOkEgQbmR4cxHRVHAQJFZ2rks3xGc6Rr5gIBkGOXNrbWhi/shwy9g8UyT8Lg1xmIjmGfNI1qZa4tOQSN9ukpnjGaCC2qXnqNjpY6WmTI5om3h9lCZuVIGibLohLcLS+I/L800sHU3i1tR6ZsttzoKWqFLVnVMftar1HsEfa1XqPYJFC9Tsr8NvbHwe+1qvUewSlZ0uJO5J91RS/JUxWI4IiI4QhCF0kIQhAIQhAJvhH2jp+CUVqb4MqvLTvrpzevdGnQUqrHSJCsvMmNMYCEIUDGrw4PkVieFPknEK6ue9fDuMloJjhXeS1p8MBm63Qls97eyclpCEIVLgKWqFLVI5aEIXrtwUvyVCvoJdAEm9h7lQKIUlpmIv0UEKQIUkKEAhSAoQCEKY3/AH+7H2QXo1S306J1jwbhc8BDXEYVGXDF/Mcq744t5dJCWZxXUe35LZtVp3CxWxXrzDPNLR6XQolErhylCzdWaN1jU4rp7lWVxXtxDqKWlrWq6R5q1Lwj0SGfVdEBd5ccUrEe3d6xWIhKlqhS1UKnLQhC9duC0bULXSM8w9wQfxWal+SoDTO0HiMWDRv8MwbHN7qKfHOAiARM3nqTsep9cJVCagMt454JINzpnPwtLRv0K0b2m8Yj69C3rbOAkkJqAyONdoLIEGZzN58/P6BWb2i8R4bCLg3Fs3vuf8nJRCagN/aDjGoAwQdwSfXrFld/aTjMAAHzdNiSLg+ed0in6DpaFVlv2RvTi9u2N6ZUuNc0QA3a8bCbQLfEdpU0eOc0AACBGJwHaozbdMIVH/T/AB/1X+t9EOIqanF0RjcnAAyc4Wa6aV4tm/urMfURada06rl3OiyEIWlaEIQAoGvDMl3pdPLOjT0jz3Wi87Nfvt4ZMlu6QpaoUtVThy0IQvXbgpfkqFL8lQIQhCkCEIQCEIQCZ4N+R80spa6DK4yU76zDm1e6NOkhUpvkSrry5iYnUscxoKFKFAXqcKNrLI8M7yTqFfXqLwsjLaCbeFO5CYpUg316rRC5vmvbxKLZLSEIQqnAUtUJepxF4au6Um86h1Ws2nwUQnDRb0+pUdy3p9SvVbCil+Smu5b0+pVn0WybfUqAkhN9y3p9SjuW9PqVIUQm+5b0+pR3Len1KBRCb7lvT6lHct6fUoFEJvuW9PqUdy3p9SgXpVC0p2nUBwsu5b0+pUtpAXH4lUZcMX8+1d8cWboTFOkIFlbuW9PxWCazDNoqhNdy3p+KO5b0/FNGiqE13Len4o7lvT8U0aKqCU13Len4pGowE3/EqzFi75dUp3MK3ETYY/FYtTXct6fUqRRb0+pW+lIrGoaq1isah//Z"/>
          <p:cNvSpPr>
            <a:spLocks noChangeAspect="1" noChangeArrowheads="1"/>
          </p:cNvSpPr>
          <p:nvPr/>
        </p:nvSpPr>
        <p:spPr bwMode="auto">
          <a:xfrm>
            <a:off x="155575" y="-2849563"/>
            <a:ext cx="420052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611560" y="2792694"/>
            <a:ext cx="2492989" cy="1484877"/>
            <a:chOff x="576066" y="0"/>
            <a:chExt cx="1484877" cy="1484877"/>
          </a:xfrm>
        </p:grpSpPr>
        <p:sp>
          <p:nvSpPr>
            <p:cNvPr id="25" name="Rounded Rectangle 24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Operational performance</a:t>
              </a:r>
              <a:endParaRPr lang="en-GB" sz="2400" b="1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7163" y="2792694"/>
            <a:ext cx="2492989" cy="1484877"/>
            <a:chOff x="576066" y="0"/>
            <a:chExt cx="1484877" cy="1484877"/>
          </a:xfrm>
        </p:grpSpPr>
        <p:sp>
          <p:nvSpPr>
            <p:cNvPr id="36" name="Rounded Rectangle 35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Resource management</a:t>
              </a:r>
              <a:endParaRPr lang="en-GB" sz="2400" b="1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28184" y="2792693"/>
            <a:ext cx="2492989" cy="1484877"/>
            <a:chOff x="576066" y="0"/>
            <a:chExt cx="1484877" cy="1484877"/>
          </a:xfrm>
        </p:grpSpPr>
        <p:sp>
          <p:nvSpPr>
            <p:cNvPr id="39" name="Rounded Rectangle 38"/>
            <p:cNvSpPr/>
            <p:nvPr/>
          </p:nvSpPr>
          <p:spPr>
            <a:xfrm>
              <a:off x="576066" y="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648552" y="7248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Transparency</a:t>
              </a:r>
              <a:endParaRPr lang="en-GB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16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Seeking your engagement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04600"/>
              </p:ext>
            </p:extLst>
          </p:nvPr>
        </p:nvGraphicFramePr>
        <p:xfrm>
          <a:off x="683568" y="1916832"/>
          <a:ext cx="7776864" cy="433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2915816" y="3068960"/>
            <a:ext cx="230425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23928" y="4221088"/>
            <a:ext cx="230425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51520" y="2988241"/>
            <a:ext cx="864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 performance improvement:</a:t>
            </a:r>
          </a:p>
          <a:p>
            <a:pPr algn="ctr"/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en-GB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xaminers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51520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60 order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79890"/>
            <a:ext cx="80648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Delegation of </a:t>
            </a:r>
            <a:r>
              <a:rPr lang="en-GB" sz="2800" dirty="0"/>
              <a:t>the functions of the Investigating Committee to Case </a:t>
            </a:r>
            <a:r>
              <a:rPr lang="en-GB" sz="2800" dirty="0" smtClean="0"/>
              <a:t>Examiners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power to agree undertakings with </a:t>
            </a:r>
            <a:r>
              <a:rPr lang="en-GB" sz="2800" dirty="0" smtClean="0"/>
              <a:t>registrants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power for registrants to review </a:t>
            </a:r>
            <a:r>
              <a:rPr lang="en-GB" sz="2800" dirty="0" smtClean="0"/>
              <a:t>warnings - GDC will notify </a:t>
            </a:r>
            <a:r>
              <a:rPr lang="en-GB" sz="2800" dirty="0"/>
              <a:t>a registrant of the intention to warn and </a:t>
            </a:r>
            <a:r>
              <a:rPr lang="en-GB" sz="2800" dirty="0" smtClean="0"/>
              <a:t>give them the opportunity to </a:t>
            </a:r>
            <a:r>
              <a:rPr lang="en-GB" sz="2800" dirty="0"/>
              <a:t>make representations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93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51520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60 Order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79890"/>
            <a:ext cx="80648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Review </a:t>
            </a:r>
            <a:r>
              <a:rPr lang="en-GB" sz="2600" dirty="0"/>
              <a:t>of decisions taken by Case Examiners, the Investigating Committee and the </a:t>
            </a:r>
            <a:r>
              <a:rPr lang="en-GB" sz="2600" dirty="0" smtClean="0"/>
              <a:t>Registrar – e.g. review decision </a:t>
            </a:r>
            <a:r>
              <a:rPr lang="en-GB" sz="2600" dirty="0"/>
              <a:t>to close a case prior to referral to the Case Examiners or </a:t>
            </a:r>
            <a:r>
              <a:rPr lang="en-GB" sz="2600" dirty="0" smtClean="0"/>
              <a:t>decision </a:t>
            </a:r>
            <a:r>
              <a:rPr lang="en-GB" sz="2600" dirty="0"/>
              <a:t>by the Case </a:t>
            </a:r>
            <a:r>
              <a:rPr lang="en-GB" sz="2600" dirty="0" smtClean="0"/>
              <a:t>Examiners not </a:t>
            </a:r>
            <a:r>
              <a:rPr lang="en-GB" sz="2600" dirty="0"/>
              <a:t>to refer a case to the Practice </a:t>
            </a:r>
            <a:r>
              <a:rPr lang="en-GB" sz="2600" dirty="0" smtClean="0"/>
              <a:t>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Power to enact Interim Orders Committee referrals at any point once an allegation has been made against a registrant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693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14279" y="1623353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where are we? (1)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04" y="1772816"/>
            <a:ext cx="75246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Section 60 Order</a:t>
            </a:r>
          </a:p>
          <a:p>
            <a:endParaRPr lang="en-GB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Order </a:t>
            </a:r>
            <a:r>
              <a:rPr lang="en-GB" sz="2800" dirty="0"/>
              <a:t>scheduled to be laid in Parliament in </a:t>
            </a:r>
            <a:r>
              <a:rPr lang="en-GB" sz="2800" dirty="0" smtClean="0"/>
              <a:t>October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Awaiting DH published </a:t>
            </a:r>
            <a:r>
              <a:rPr lang="en-GB" sz="2800" dirty="0"/>
              <a:t>consultation </a:t>
            </a:r>
            <a:r>
              <a:rPr lang="en-GB" sz="2800" dirty="0" smtClean="0"/>
              <a:t>report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32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14279" y="1323028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where are we? (2)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04" y="1772816"/>
            <a:ext cx="7524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Fitness </a:t>
            </a:r>
            <a:r>
              <a:rPr lang="en-GB" sz="2800" b="1" dirty="0"/>
              <a:t>to practise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Draft </a:t>
            </a:r>
            <a:r>
              <a:rPr lang="en-GB" sz="2800" dirty="0"/>
              <a:t>rules have been approved by </a:t>
            </a:r>
            <a:r>
              <a:rPr lang="en-GB" sz="2800" dirty="0" smtClean="0"/>
              <a:t>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Rules can only be sealed once the Order has been approved by the Privy Council (early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b="1" dirty="0" smtClean="0"/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are </a:t>
            </a:r>
            <a:r>
              <a:rPr lang="en-GB" sz="2800" dirty="0" smtClean="0"/>
              <a:t>working </a:t>
            </a:r>
            <a:r>
              <a:rPr lang="en-GB" sz="2800" dirty="0"/>
              <a:t>towards an implementation date </a:t>
            </a:r>
            <a:r>
              <a:rPr lang="en-GB" sz="2800" dirty="0" smtClean="0"/>
              <a:t>of Summer 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16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62459"/>
            <a:ext cx="7559040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ctr"/>
            <a:r>
              <a:rPr sz="1600" spc="-1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Op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</a:t>
            </a:r>
            <a:r>
              <a:rPr sz="1600" spc="-1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rat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i</a:t>
            </a:r>
            <a:r>
              <a:rPr sz="1600" spc="-2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o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n</a:t>
            </a:r>
            <a:r>
              <a:rPr sz="1600" spc="-2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a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l</a:t>
            </a:r>
            <a:r>
              <a:rPr sz="1600" spc="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</a:t>
            </a:r>
            <a:r>
              <a:rPr sz="1600" spc="-3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x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c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ellence</a:t>
            </a:r>
            <a:endParaRPr sz="1600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1"/>
            <a:ext cx="9103739" cy="908720"/>
          </a:xfrm>
          <a:custGeom>
            <a:avLst/>
            <a:gdLst/>
            <a:ahLst/>
            <a:cxnLst/>
            <a:rect l="l" t="t" r="r" b="b"/>
            <a:pathLst>
              <a:path w="7559040" h="987551">
                <a:moveTo>
                  <a:pt x="0" y="987551"/>
                </a:moveTo>
                <a:lnTo>
                  <a:pt x="7559040" y="987551"/>
                </a:lnTo>
                <a:lnTo>
                  <a:pt x="7559040" y="0"/>
                </a:lnTo>
                <a:lnTo>
                  <a:pt x="0" y="0"/>
                </a:lnTo>
                <a:lnTo>
                  <a:pt x="0" y="987551"/>
                </a:lnTo>
                <a:close/>
              </a:path>
            </a:pathLst>
          </a:custGeom>
          <a:solidFill>
            <a:srgbClr val="003F72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92" y="178307"/>
            <a:ext cx="941258" cy="63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625" y="362459"/>
            <a:ext cx="211582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1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Op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</a:t>
            </a:r>
            <a:r>
              <a:rPr sz="1600" spc="-1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rat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i</a:t>
            </a:r>
            <a:r>
              <a:rPr sz="1600" spc="-2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o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n</a:t>
            </a:r>
            <a:r>
              <a:rPr sz="1600" spc="-2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a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l</a:t>
            </a:r>
            <a:r>
              <a:rPr sz="1600" spc="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</a:t>
            </a:r>
            <a:r>
              <a:rPr sz="1600" spc="-3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x</a:t>
            </a:r>
            <a:r>
              <a:rPr sz="1600" spc="-5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c</a:t>
            </a:r>
            <a:r>
              <a:rPr sz="1600" spc="-10" dirty="0" smtClean="0">
                <a:solidFill>
                  <a:srgbClr val="FFFFFF"/>
                </a:solidFill>
                <a:latin typeface="Segoe UI Semibold"/>
                <a:cs typeface="Segoe UI Semibold"/>
              </a:rPr>
              <a:t>ellence</a:t>
            </a:r>
            <a:endParaRPr sz="1600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5603" y="1245545"/>
            <a:ext cx="8627744" cy="5272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overview of delivery plan</a:t>
            </a:r>
            <a:r>
              <a:rPr lang="en-GB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1551" y="1559052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60">
                <a:moveTo>
                  <a:pt x="5317236" y="0"/>
                </a:moveTo>
                <a:lnTo>
                  <a:pt x="5317236" y="121920"/>
                </a:lnTo>
                <a:lnTo>
                  <a:pt x="0" y="121920"/>
                </a:lnTo>
                <a:lnTo>
                  <a:pt x="0" y="853440"/>
                </a:lnTo>
                <a:lnTo>
                  <a:pt x="5317236" y="853440"/>
                </a:lnTo>
                <a:lnTo>
                  <a:pt x="5317236" y="975360"/>
                </a:lnTo>
                <a:lnTo>
                  <a:pt x="5804916" y="487680"/>
                </a:lnTo>
                <a:lnTo>
                  <a:pt x="5317236" y="0"/>
                </a:lnTo>
                <a:close/>
              </a:path>
            </a:pathLst>
          </a:custGeom>
          <a:solidFill>
            <a:srgbClr val="F1F8F9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1551" y="1559052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60">
                <a:moveTo>
                  <a:pt x="0" y="121920"/>
                </a:moveTo>
                <a:lnTo>
                  <a:pt x="5317236" y="121920"/>
                </a:lnTo>
                <a:lnTo>
                  <a:pt x="5317236" y="0"/>
                </a:lnTo>
                <a:lnTo>
                  <a:pt x="5804916" y="487680"/>
                </a:lnTo>
                <a:lnTo>
                  <a:pt x="5317236" y="975360"/>
                </a:lnTo>
                <a:lnTo>
                  <a:pt x="5317236" y="853440"/>
                </a:lnTo>
                <a:lnTo>
                  <a:pt x="0" y="853440"/>
                </a:lnTo>
                <a:lnTo>
                  <a:pt x="0" y="121920"/>
                </a:lnTo>
                <a:close/>
              </a:path>
            </a:pathLst>
          </a:custGeom>
          <a:ln w="9144">
            <a:solidFill>
              <a:srgbClr val="F1F8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8291" y="1804855"/>
            <a:ext cx="4959350" cy="462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buFont typeface="Calibri"/>
              <a:buChar char="•"/>
              <a:tabLst>
                <a:tab pos="127000" algn="l"/>
              </a:tabLst>
            </a:pPr>
            <a:r>
              <a:rPr sz="14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oj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p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ng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ev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 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e S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ion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6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0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O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or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nd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160" y="1652015"/>
            <a:ext cx="2360676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399" y="1717547"/>
            <a:ext cx="1568195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831" y="1671827"/>
            <a:ext cx="2275332" cy="74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201" y="1725349"/>
            <a:ext cx="1292225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8615">
              <a:lnSpc>
                <a:spcPct val="127099"/>
              </a:lnSpc>
            </a:pP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hase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1 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ow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–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Jan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 2016)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1551" y="2631948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60">
                <a:moveTo>
                  <a:pt x="5317236" y="0"/>
                </a:moveTo>
                <a:lnTo>
                  <a:pt x="5317236" y="121920"/>
                </a:lnTo>
                <a:lnTo>
                  <a:pt x="0" y="121920"/>
                </a:lnTo>
                <a:lnTo>
                  <a:pt x="0" y="853440"/>
                </a:lnTo>
                <a:lnTo>
                  <a:pt x="5317236" y="853440"/>
                </a:lnTo>
                <a:lnTo>
                  <a:pt x="5317236" y="975360"/>
                </a:lnTo>
                <a:lnTo>
                  <a:pt x="5804916" y="487680"/>
                </a:lnTo>
                <a:lnTo>
                  <a:pt x="5317236" y="0"/>
                </a:lnTo>
                <a:close/>
              </a:path>
            </a:pathLst>
          </a:custGeom>
          <a:solidFill>
            <a:srgbClr val="E7EFF3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551" y="2631948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60">
                <a:moveTo>
                  <a:pt x="0" y="121920"/>
                </a:moveTo>
                <a:lnTo>
                  <a:pt x="5317236" y="121920"/>
                </a:lnTo>
                <a:lnTo>
                  <a:pt x="5317236" y="0"/>
                </a:lnTo>
                <a:lnTo>
                  <a:pt x="5804916" y="487680"/>
                </a:lnTo>
                <a:lnTo>
                  <a:pt x="5317236" y="975360"/>
                </a:lnTo>
                <a:lnTo>
                  <a:pt x="5317236" y="853440"/>
                </a:lnTo>
                <a:lnTo>
                  <a:pt x="0" y="853440"/>
                </a:lnTo>
                <a:lnTo>
                  <a:pt x="0" y="121920"/>
                </a:lnTo>
                <a:close/>
              </a:path>
            </a:pathLst>
          </a:custGeom>
          <a:ln w="9144">
            <a:solidFill>
              <a:srgbClr val="E7EF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8291" y="2764170"/>
            <a:ext cx="5342255" cy="69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buFont typeface="Calibri"/>
              <a:buChar char="•"/>
              <a:tabLst>
                <a:tab pos="127000" algn="l"/>
              </a:tabLst>
            </a:pPr>
            <a:r>
              <a:rPr sz="1400" spc="-1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spc="-10" dirty="0" smtClean="0">
                <a:solidFill>
                  <a:prstClr val="black"/>
                </a:solidFill>
                <a:cs typeface="Calibri"/>
              </a:rPr>
              <a:t>structure approved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,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spc="-5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ta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ion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35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db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ck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20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ev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unc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qu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or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ms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7160" y="2724911"/>
            <a:ext cx="2360676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7116" y="2791980"/>
            <a:ext cx="1539227" cy="734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831" y="2744723"/>
            <a:ext cx="2275332" cy="749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7763" y="2798615"/>
            <a:ext cx="1731251" cy="6959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34645">
              <a:lnSpc>
                <a:spcPct val="127099"/>
              </a:lnSpc>
            </a:pP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hase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2 </a:t>
            </a:r>
            <a:endParaRPr lang="en-GB" sz="1400" b="1" dirty="0" smtClean="0">
              <a:solidFill>
                <a:srgbClr val="FFFFFF"/>
              </a:solidFill>
              <a:cs typeface="Calibri"/>
            </a:endParaRPr>
          </a:p>
          <a:p>
            <a:pPr marL="12700" marR="12700" indent="334645">
              <a:lnSpc>
                <a:spcPct val="127099"/>
              </a:lnSpc>
            </a:pP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(</a:t>
            </a:r>
            <a:r>
              <a:rPr lang="en-GB" sz="1400" b="1" dirty="0" smtClean="0">
                <a:solidFill>
                  <a:srgbClr val="FFFFFF"/>
                </a:solidFill>
                <a:cs typeface="Calibri"/>
              </a:rPr>
              <a:t>Aug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–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Dec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 2015)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11551" y="3704844"/>
            <a:ext cx="5804915" cy="975359"/>
          </a:xfrm>
          <a:custGeom>
            <a:avLst/>
            <a:gdLst/>
            <a:ahLst/>
            <a:cxnLst/>
            <a:rect l="l" t="t" r="r" b="b"/>
            <a:pathLst>
              <a:path w="5804915" h="975359">
                <a:moveTo>
                  <a:pt x="5317236" y="0"/>
                </a:moveTo>
                <a:lnTo>
                  <a:pt x="5317236" y="121919"/>
                </a:lnTo>
                <a:lnTo>
                  <a:pt x="0" y="121919"/>
                </a:lnTo>
                <a:lnTo>
                  <a:pt x="0" y="853439"/>
                </a:lnTo>
                <a:lnTo>
                  <a:pt x="5317236" y="853439"/>
                </a:lnTo>
                <a:lnTo>
                  <a:pt x="5317236" y="975359"/>
                </a:lnTo>
                <a:lnTo>
                  <a:pt x="5804916" y="487679"/>
                </a:lnTo>
                <a:lnTo>
                  <a:pt x="5317236" y="0"/>
                </a:lnTo>
                <a:close/>
              </a:path>
            </a:pathLst>
          </a:custGeom>
          <a:solidFill>
            <a:srgbClr val="DDE4EB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11551" y="3704844"/>
            <a:ext cx="5804915" cy="975359"/>
          </a:xfrm>
          <a:custGeom>
            <a:avLst/>
            <a:gdLst/>
            <a:ahLst/>
            <a:cxnLst/>
            <a:rect l="l" t="t" r="r" b="b"/>
            <a:pathLst>
              <a:path w="5804915" h="975359">
                <a:moveTo>
                  <a:pt x="0" y="121919"/>
                </a:moveTo>
                <a:lnTo>
                  <a:pt x="5317236" y="121919"/>
                </a:lnTo>
                <a:lnTo>
                  <a:pt x="5317236" y="0"/>
                </a:lnTo>
                <a:lnTo>
                  <a:pt x="5804916" y="487679"/>
                </a:lnTo>
                <a:lnTo>
                  <a:pt x="5317236" y="975359"/>
                </a:lnTo>
                <a:lnTo>
                  <a:pt x="5317236" y="853439"/>
                </a:lnTo>
                <a:lnTo>
                  <a:pt x="0" y="853439"/>
                </a:lnTo>
                <a:lnTo>
                  <a:pt x="0" y="121919"/>
                </a:lnTo>
                <a:close/>
              </a:path>
            </a:pathLst>
          </a:custGeom>
          <a:ln w="9144">
            <a:solidFill>
              <a:srgbClr val="DDE4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08291" y="3837434"/>
            <a:ext cx="4963160" cy="69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buFont typeface="Calibri"/>
              <a:buChar char="•"/>
              <a:tabLst>
                <a:tab pos="127000" algn="l"/>
              </a:tabLst>
            </a:pPr>
            <a:r>
              <a:rPr sz="1400" spc="-5" dirty="0" smtClean="0">
                <a:solidFill>
                  <a:prstClr val="black"/>
                </a:solidFill>
                <a:cs typeface="Calibri"/>
              </a:rPr>
              <a:t>Mak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ch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(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t/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edep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3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35" dirty="0" smtClean="0">
                <a:solidFill>
                  <a:prstClr val="black"/>
                </a:solidFill>
                <a:cs typeface="Calibri"/>
              </a:rPr>
              <a:t>x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is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s)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ev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ms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20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spc="-8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ev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pm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si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ion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ng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7160" y="3799331"/>
            <a:ext cx="2360676" cy="833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6596" y="4000500"/>
            <a:ext cx="2240279" cy="463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9831" y="3819144"/>
            <a:ext cx="2275332" cy="748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350" y="4065335"/>
            <a:ext cx="1964055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hase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3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endParaRPr lang="en-GB" sz="1400" b="1" spc="-10" dirty="0" smtClean="0">
              <a:solidFill>
                <a:srgbClr val="FFFFFF"/>
              </a:solidFill>
              <a:cs typeface="Calibri"/>
            </a:endParaRPr>
          </a:p>
          <a:p>
            <a:pPr marL="12700" algn="ctr"/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ov –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Ap</a:t>
            </a:r>
            <a:r>
              <a:rPr sz="1400" b="1" spc="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il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2016)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11551" y="4777740"/>
            <a:ext cx="5804915" cy="976884"/>
          </a:xfrm>
          <a:custGeom>
            <a:avLst/>
            <a:gdLst/>
            <a:ahLst/>
            <a:cxnLst/>
            <a:rect l="l" t="t" r="r" b="b"/>
            <a:pathLst>
              <a:path w="5804915" h="976884">
                <a:moveTo>
                  <a:pt x="5316474" y="0"/>
                </a:moveTo>
                <a:lnTo>
                  <a:pt x="5316474" y="122110"/>
                </a:lnTo>
                <a:lnTo>
                  <a:pt x="0" y="122110"/>
                </a:lnTo>
                <a:lnTo>
                  <a:pt x="0" y="854773"/>
                </a:lnTo>
                <a:lnTo>
                  <a:pt x="5316474" y="854773"/>
                </a:lnTo>
                <a:lnTo>
                  <a:pt x="5316474" y="976884"/>
                </a:lnTo>
                <a:lnTo>
                  <a:pt x="5804916" y="488442"/>
                </a:lnTo>
                <a:lnTo>
                  <a:pt x="5316474" y="0"/>
                </a:lnTo>
                <a:close/>
              </a:path>
            </a:pathLst>
          </a:custGeom>
          <a:solidFill>
            <a:srgbClr val="D5D8E3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1551" y="4777740"/>
            <a:ext cx="5804915" cy="976884"/>
          </a:xfrm>
          <a:custGeom>
            <a:avLst/>
            <a:gdLst/>
            <a:ahLst/>
            <a:cxnLst/>
            <a:rect l="l" t="t" r="r" b="b"/>
            <a:pathLst>
              <a:path w="5804915" h="976884">
                <a:moveTo>
                  <a:pt x="0" y="122110"/>
                </a:moveTo>
                <a:lnTo>
                  <a:pt x="5316474" y="122110"/>
                </a:lnTo>
                <a:lnTo>
                  <a:pt x="5316474" y="0"/>
                </a:lnTo>
                <a:lnTo>
                  <a:pt x="5804916" y="488442"/>
                </a:lnTo>
                <a:lnTo>
                  <a:pt x="5316474" y="976884"/>
                </a:lnTo>
                <a:lnTo>
                  <a:pt x="5316474" y="854773"/>
                </a:lnTo>
                <a:lnTo>
                  <a:pt x="0" y="854773"/>
                </a:lnTo>
                <a:lnTo>
                  <a:pt x="0" y="122110"/>
                </a:lnTo>
                <a:close/>
              </a:path>
            </a:pathLst>
          </a:custGeom>
          <a:ln w="9144">
            <a:solidFill>
              <a:srgbClr val="D5D8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08290" y="4910700"/>
            <a:ext cx="3287845" cy="69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buFont typeface="Calibri"/>
              <a:buChar char="•"/>
              <a:tabLst>
                <a:tab pos="127000" algn="l"/>
              </a:tabLst>
            </a:pPr>
            <a:r>
              <a:rPr sz="1400" spc="-5" dirty="0" smtClean="0">
                <a:solidFill>
                  <a:prstClr val="black"/>
                </a:solidFill>
                <a:cs typeface="Calibri"/>
              </a:rPr>
              <a:t>Ca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se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3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x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lang="en-GB" sz="1400" dirty="0" smtClean="0">
                <a:solidFill>
                  <a:prstClr val="black"/>
                </a:solidFill>
                <a:cs typeface="Calibri"/>
              </a:rPr>
              <a:t> recruitment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 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ng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spc="-5" dirty="0" smtClean="0">
                <a:solidFill>
                  <a:prstClr val="black"/>
                </a:solidFill>
                <a:cs typeface="Calibri"/>
              </a:rPr>
              <a:t>Ca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ion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ivi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 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d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si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ion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0" indent="-114300">
              <a:spcBef>
                <a:spcPts val="120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ta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GB" sz="1400" spc="-15" dirty="0" smtClean="0">
                <a:solidFill>
                  <a:prstClr val="black"/>
                </a:solidFill>
                <a:cs typeface="Calibri"/>
              </a:rPr>
              <a:t>/Stakeholder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en</a:t>
            </a:r>
            <a:r>
              <a:rPr sz="1400" spc="-2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eme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t 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w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or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400" spc="-2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s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7160" y="4872227"/>
            <a:ext cx="2360676" cy="833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5779" y="4937759"/>
            <a:ext cx="1583435" cy="736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9831" y="4892040"/>
            <a:ext cx="2275332" cy="748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3534" y="4945145"/>
            <a:ext cx="1307465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56235">
              <a:lnSpc>
                <a:spcPct val="127099"/>
              </a:lnSpc>
            </a:pP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hase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4  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(</a:t>
            </a:r>
            <a:r>
              <a:rPr sz="1400" b="1" spc="-2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eb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–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June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2016)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11551" y="5852159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59">
                <a:moveTo>
                  <a:pt x="5317236" y="0"/>
                </a:moveTo>
                <a:lnTo>
                  <a:pt x="5317236" y="121919"/>
                </a:lnTo>
                <a:lnTo>
                  <a:pt x="0" y="121919"/>
                </a:lnTo>
                <a:lnTo>
                  <a:pt x="0" y="853439"/>
                </a:lnTo>
                <a:lnTo>
                  <a:pt x="5317236" y="853439"/>
                </a:lnTo>
                <a:lnTo>
                  <a:pt x="5317236" y="975360"/>
                </a:lnTo>
                <a:lnTo>
                  <a:pt x="5804916" y="487679"/>
                </a:lnTo>
                <a:lnTo>
                  <a:pt x="5317236" y="0"/>
                </a:lnTo>
                <a:close/>
              </a:path>
            </a:pathLst>
          </a:custGeom>
          <a:solidFill>
            <a:srgbClr val="CDCDDA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11551" y="5852159"/>
            <a:ext cx="5804915" cy="975360"/>
          </a:xfrm>
          <a:custGeom>
            <a:avLst/>
            <a:gdLst/>
            <a:ahLst/>
            <a:cxnLst/>
            <a:rect l="l" t="t" r="r" b="b"/>
            <a:pathLst>
              <a:path w="5804915" h="975359">
                <a:moveTo>
                  <a:pt x="0" y="121919"/>
                </a:moveTo>
                <a:lnTo>
                  <a:pt x="5317236" y="121919"/>
                </a:lnTo>
                <a:lnTo>
                  <a:pt x="5317236" y="0"/>
                </a:lnTo>
                <a:lnTo>
                  <a:pt x="5804916" y="487679"/>
                </a:lnTo>
                <a:lnTo>
                  <a:pt x="5317236" y="975360"/>
                </a:lnTo>
                <a:lnTo>
                  <a:pt x="5317236" y="853439"/>
                </a:lnTo>
                <a:lnTo>
                  <a:pt x="0" y="853439"/>
                </a:lnTo>
                <a:lnTo>
                  <a:pt x="0" y="121919"/>
                </a:lnTo>
                <a:close/>
              </a:path>
            </a:pathLst>
          </a:custGeom>
          <a:ln w="9144">
            <a:solidFill>
              <a:srgbClr val="CDCD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08291" y="6097914"/>
            <a:ext cx="1646555" cy="462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buFont typeface="Calibri"/>
              <a:buChar char="•"/>
              <a:tabLst>
                <a:tab pos="127000" algn="l"/>
              </a:tabLst>
            </a:pPr>
            <a:r>
              <a:rPr sz="1400" dirty="0" smtClean="0">
                <a:solidFill>
                  <a:prstClr val="black"/>
                </a:solidFill>
                <a:cs typeface="Calibri"/>
              </a:rPr>
              <a:t>Go</a:t>
            </a:r>
            <a:r>
              <a:rPr sz="140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smtClean="0">
                <a:solidFill>
                  <a:prstClr val="black"/>
                </a:solidFill>
                <a:cs typeface="Calibri"/>
              </a:rPr>
              <a:t>–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li</a:t>
            </a:r>
            <a:r>
              <a:rPr sz="1400" spc="-10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1400" dirty="0" smtClean="0">
                <a:solidFill>
                  <a:prstClr val="black"/>
                </a:solidFill>
                <a:cs typeface="Calibri"/>
              </a:rPr>
              <a:t>e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7160" y="5945123"/>
            <a:ext cx="2360676" cy="833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7763" y="6010655"/>
            <a:ext cx="1839467" cy="7360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9831" y="5964935"/>
            <a:ext cx="2275332" cy="7482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09" y="6076229"/>
            <a:ext cx="1563370" cy="506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/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hase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5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455"/>
              </a:spcBef>
            </a:pPr>
            <a:r>
              <a:rPr sz="1400" b="1" dirty="0" smtClean="0">
                <a:solidFill>
                  <a:srgbClr val="FFFFFF"/>
                </a:solidFill>
                <a:cs typeface="Calibri"/>
              </a:rPr>
              <a:t>( June</a:t>
            </a:r>
            <a:r>
              <a:rPr sz="1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-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Au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400" b="1" spc="-1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400" b="1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400" b="1" spc="-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400" b="1" spc="-5" dirty="0" smtClean="0">
                <a:solidFill>
                  <a:srgbClr val="FFFFFF"/>
                </a:solidFill>
                <a:cs typeface="Calibri"/>
              </a:rPr>
              <a:t>2016)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52459" y="3786634"/>
            <a:ext cx="1351280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7185" marR="12700" indent="-325120"/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6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GDC Strategy 2016-2019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GB" dirty="0"/>
              <a:t>Context </a:t>
            </a:r>
            <a:endParaRPr lang="en-GB" dirty="0" smtClean="0"/>
          </a:p>
          <a:p>
            <a:r>
              <a:rPr lang="en-GB" dirty="0" smtClean="0"/>
              <a:t>Timeline</a:t>
            </a:r>
            <a:endParaRPr lang="en-GB" dirty="0"/>
          </a:p>
          <a:p>
            <a:r>
              <a:rPr lang="en-GB" dirty="0"/>
              <a:t>Guiding values </a:t>
            </a:r>
          </a:p>
          <a:p>
            <a:r>
              <a:rPr lang="en-GB" dirty="0"/>
              <a:t>4 pillars</a:t>
            </a:r>
          </a:p>
          <a:p>
            <a:r>
              <a:rPr lang="en-GB" dirty="0"/>
              <a:t>Your engagement </a:t>
            </a:r>
          </a:p>
        </p:txBody>
      </p:sp>
      <p:pic>
        <p:nvPicPr>
          <p:cNvPr id="4" name="Picture 3" descr="pp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48955"/>
            <a:ext cx="5730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05" y="3068960"/>
            <a:ext cx="50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00928"/>
            <a:ext cx="50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4" y="4797152"/>
            <a:ext cx="50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14282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how will they work?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916832"/>
            <a:ext cx="820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152029" y="212343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Clinical Case Examiner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152029" y="386104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Clinical Case Examiner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3875620" y="212343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Lay Case Examiner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3851920" y="386104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Lay Case Examiner</a:t>
            </a:r>
            <a:endParaRPr lang="en-GB" dirty="0"/>
          </a:p>
        </p:txBody>
      </p:sp>
      <p:sp>
        <p:nvSpPr>
          <p:cNvPr id="5" name="Equal 4"/>
          <p:cNvSpPr/>
          <p:nvPr/>
        </p:nvSpPr>
        <p:spPr>
          <a:xfrm>
            <a:off x="5940152" y="2420888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940152" y="4221088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0272" y="2123438"/>
            <a:ext cx="1728192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 approved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020272" y="3861048"/>
            <a:ext cx="1728192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Refer to Investigating Committee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7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14282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the benefits 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166" y="1795076"/>
            <a:ext cx="75246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Ability </a:t>
            </a:r>
            <a:r>
              <a:rPr lang="en-GB" sz="2400" dirty="0"/>
              <a:t>of Case Examiners to conclude  cases with ‘Undertakings’ where previously </a:t>
            </a:r>
            <a:r>
              <a:rPr lang="en-GB" sz="2400" dirty="0" smtClean="0"/>
              <a:t>the registrant may have been required to attend a hearing in order that Conditions could be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2400" b="1" dirty="0" smtClean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Quicker resolution – decisions made earlier in the FtP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ignificant financial savings of c. £2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40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663" y="2492896"/>
            <a:ext cx="8281615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prstClr val="white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prstClr val="white"/>
              </a:solidFill>
              <a:latin typeface="HelveticaNeue LT 95 Black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14282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Examiners – the benefits</a:t>
            </a:r>
            <a:endParaRPr lang="en-GB" sz="3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04" y="1772816"/>
            <a:ext cx="75246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Able to review decisions to close cases or not to refer to a hearing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Improved public protection - able to refer for an interim order at any point following a decision that an allegation against a registrant’s fitness to practise has been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2400" b="1" dirty="0" smtClean="0"/>
              <a:t>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Order will help make the system of dental regulation and complaints in the UK more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5864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6864" cy="79208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Questions</a:t>
            </a:r>
            <a:br>
              <a:rPr lang="en-GB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collins\AppData\Local\Microsoft\Windows\Temporary Internet Files\Content.IE5\R4H8G32V\questions-leaders-ask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67" y="836712"/>
            <a:ext cx="1379612" cy="13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1580" y="1983983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 Is the focus of the strategy right?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2 -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Are the objectives right? </a:t>
            </a:r>
          </a:p>
          <a:p>
            <a:endParaRPr lang="en-GB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3 - Are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the activities that we will be delivering the right ones to ensure we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achieve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our objectives? </a:t>
            </a:r>
            <a:endParaRPr lang="en-GB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4 – Have we missed anything?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- Are there any areas where you feel we could work together specifically with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the BDA and the Local Dental Committees?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1"/>
            <a:ext cx="8229600" cy="12870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Context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Changing expectations of dental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Oral health has improved but wide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 remain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Size of sector - £5.73bn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p.a. (58% NHS / 42% private)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Business model changes – groups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or more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practices provide 22%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primary dental care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Demographic changes – domiciliary visits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p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Context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143397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changing composition of the dental team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Changes to the NHS dental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UK is a net importer of dentists – 17%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EEA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11% elsewhere – language skills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satisfaction – good but qualified 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background: 65% of white patients satisfied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39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BME patients.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p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Context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132856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GDC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operates in a regulatory system  -  collaboration 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But the design needs to 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overhauled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legislation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learned in last 3 years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 explain and inform and rebuild lost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Confusion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about complaints system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result in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-direction and duplication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p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7492427" y="4088269"/>
            <a:ext cx="1" cy="2743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7" idx="4"/>
          </p:cNvCxnSpPr>
          <p:nvPr/>
        </p:nvCxnSpPr>
        <p:spPr>
          <a:xfrm>
            <a:off x="4684169" y="3847504"/>
            <a:ext cx="1" cy="2303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0"/>
          </p:cNvCxnSpPr>
          <p:nvPr/>
        </p:nvCxnSpPr>
        <p:spPr>
          <a:xfrm>
            <a:off x="3180921" y="3961910"/>
            <a:ext cx="0" cy="37680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683568" y="4010686"/>
            <a:ext cx="7993583" cy="52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944" y="1498891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2C3F69"/>
                </a:solidFill>
              </a:rPr>
              <a:t/>
            </a:r>
            <a:br>
              <a:rPr lang="en-GB" b="1" dirty="0" smtClean="0">
                <a:solidFill>
                  <a:srgbClr val="2C3F69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HelveticaNeue LT 95 Black" pitchFamily="34" charset="0"/>
              </a:rPr>
              <a:t>www.gdc-uk.org</a:t>
            </a:r>
            <a:endParaRPr lang="en-US" sz="2000">
              <a:solidFill>
                <a:schemeClr val="bg1"/>
              </a:solidFill>
              <a:latin typeface="HelveticaNeue LT 95 Black" pitchFamily="34" charset="0"/>
            </a:endParaRPr>
          </a:p>
        </p:txBody>
      </p:sp>
      <p:pic>
        <p:nvPicPr>
          <p:cNvPr id="2052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blue header land 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765175"/>
            <a:ext cx="9144000" cy="144463"/>
          </a:xfrm>
          <a:prstGeom prst="rect">
            <a:avLst/>
          </a:prstGeom>
          <a:solidFill>
            <a:srgbClr val="99B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/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7164388" y="260350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HelveticaNeue LT 95 Black" pitchFamily="34" charset="0"/>
              </a:rPr>
              <a:t>www.gdc-uk.org</a:t>
            </a:r>
            <a:endParaRPr lang="en-US" sz="1400">
              <a:solidFill>
                <a:schemeClr val="bg1"/>
              </a:solidFill>
              <a:latin typeface="HelveticaNeue LT 95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298" y="2389303"/>
            <a:ext cx="13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Spring 2015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06159" y="3961910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609408" y="3972284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775162" y="4043371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417064" y="3989566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566062" y="2815907"/>
            <a:ext cx="16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Autumn 2015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7855" y="2691755"/>
            <a:ext cx="159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January 2016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4676" y="2310007"/>
            <a:ext cx="148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Summer and Autumn 2015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51520" y="1124744"/>
            <a:ext cx="864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Corporate Strategy 2016 - 2019 -  development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5114" y="2817012"/>
            <a:ext cx="143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Corporate strategy  workshop with the Council</a:t>
            </a:r>
            <a:endParaRPr lang="en-GB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09548" y="4394057"/>
            <a:ext cx="1434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Council approve draft strategy for consultation with staff and associates </a:t>
            </a:r>
            <a:endParaRPr lang="en-GB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62748" y="3023383"/>
            <a:ext cx="1434348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Engagement  with external stakeholders</a:t>
            </a:r>
            <a:endParaRPr lang="en-GB" sz="14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74651" y="4288445"/>
            <a:ext cx="1434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Final review by the Council and sign-off</a:t>
            </a:r>
            <a:endParaRPr lang="en-GB" sz="1400" b="1" dirty="0"/>
          </a:p>
        </p:txBody>
      </p:sp>
      <p:sp>
        <p:nvSpPr>
          <p:cNvPr id="51" name="Oval 50"/>
          <p:cNvSpPr/>
          <p:nvPr/>
        </p:nvSpPr>
        <p:spPr>
          <a:xfrm>
            <a:off x="8310909" y="3969981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674156" y="3512329"/>
            <a:ext cx="143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Implementation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8412" y="3164113"/>
            <a:ext cx="163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</a:t>
            </a:r>
            <a:r>
              <a:rPr lang="en-GB" sz="1400" b="1" dirty="0" smtClean="0"/>
              <a:t>nalysis of all feedback</a:t>
            </a:r>
            <a:endParaRPr lang="en-GB" sz="1400" b="1" dirty="0"/>
          </a:p>
        </p:txBody>
      </p:sp>
      <p:sp>
        <p:nvSpPr>
          <p:cNvPr id="53" name="Oval 52"/>
          <p:cNvSpPr/>
          <p:nvPr/>
        </p:nvSpPr>
        <p:spPr>
          <a:xfrm>
            <a:off x="6219937" y="3937203"/>
            <a:ext cx="149523" cy="10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6311722" y="3627230"/>
            <a:ext cx="0" cy="287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52288" y="3726905"/>
            <a:ext cx="0" cy="287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99877" y="3734976"/>
            <a:ext cx="0" cy="287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The GDC’s values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8387"/>
              </p:ext>
            </p:extLst>
          </p:nvPr>
        </p:nvGraphicFramePr>
        <p:xfrm>
          <a:off x="457200" y="1844824"/>
          <a:ext cx="84352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The four strategic pillars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05600"/>
              </p:ext>
            </p:extLst>
          </p:nvPr>
        </p:nvGraphicFramePr>
        <p:xfrm>
          <a:off x="457200" y="1844824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908720"/>
            <a:ext cx="8229600" cy="165618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Patients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We will put patient and public protection at the centre of what we do and work to improve the quality of dental care in the UK</a:t>
            </a:r>
            <a:endParaRPr lang="en-GB" sz="2400" dirty="0"/>
          </a:p>
        </p:txBody>
      </p:sp>
      <p:pic>
        <p:nvPicPr>
          <p:cNvPr id="4" name="Picture 28" descr="blue header land 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3569" y="4424401"/>
            <a:ext cx="1628892" cy="1569363"/>
            <a:chOff x="576071" y="2232245"/>
            <a:chExt cx="1484877" cy="1484877"/>
          </a:xfrm>
        </p:grpSpPr>
        <p:sp>
          <p:nvSpPr>
            <p:cNvPr id="10" name="Rounded Rectangle 9"/>
            <p:cNvSpPr/>
            <p:nvPr/>
          </p:nvSpPr>
          <p:spPr>
            <a:xfrm>
              <a:off x="576071" y="2232245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48557" y="2304731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Reflect these in the standards we set</a:t>
              </a:r>
              <a:endParaRPr lang="en-GB" sz="17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650" y="2571924"/>
            <a:ext cx="1697189" cy="1556885"/>
            <a:chOff x="486884" y="6695"/>
            <a:chExt cx="1484877" cy="1484877"/>
          </a:xfrm>
        </p:grpSpPr>
        <p:sp>
          <p:nvSpPr>
            <p:cNvPr id="13" name="Rounded Rectangle 12"/>
            <p:cNvSpPr/>
            <p:nvPr/>
          </p:nvSpPr>
          <p:spPr>
            <a:xfrm>
              <a:off x="486884" y="6695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35286" y="79180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Understand patients’ needs and expectations</a:t>
              </a:r>
              <a:endParaRPr lang="en-GB" sz="1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04248" y="4424401"/>
            <a:ext cx="1695030" cy="1578736"/>
            <a:chOff x="6840764" y="72005"/>
            <a:chExt cx="1484877" cy="1484877"/>
          </a:xfrm>
        </p:grpSpPr>
        <p:sp>
          <p:nvSpPr>
            <p:cNvPr id="16" name="Rounded Rectangle 15"/>
            <p:cNvSpPr/>
            <p:nvPr/>
          </p:nvSpPr>
          <p:spPr>
            <a:xfrm>
              <a:off x="6840764" y="72005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6913250" y="144491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dirty="0"/>
                <a:t>Clearer navigation about raising a </a:t>
              </a:r>
              <a:r>
                <a:rPr lang="en-GB" sz="1700" kern="1200" dirty="0" smtClean="0"/>
                <a:t> concern</a:t>
              </a:r>
              <a:endParaRPr lang="en-GB" sz="17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04248" y="2637390"/>
            <a:ext cx="1628893" cy="1556885"/>
            <a:chOff x="6912770" y="2232250"/>
            <a:chExt cx="1484877" cy="1484877"/>
          </a:xfrm>
        </p:grpSpPr>
        <p:sp>
          <p:nvSpPr>
            <p:cNvPr id="19" name="Rounded Rectangle 18"/>
            <p:cNvSpPr/>
            <p:nvPr/>
          </p:nvSpPr>
          <p:spPr>
            <a:xfrm>
              <a:off x="6912770" y="2232250"/>
              <a:ext cx="1484877" cy="1484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6985256" y="2304736"/>
              <a:ext cx="1339905" cy="13399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Provide more information – to inform choices about dental professionals </a:t>
              </a:r>
              <a:endParaRPr lang="en-GB" sz="1700" kern="1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2597259" y="2574372"/>
            <a:ext cx="3807378" cy="380737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211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777</Words>
  <Application>Microsoft Office PowerPoint</Application>
  <PresentationFormat>On-screen Show (4:3)</PresentationFormat>
  <Paragraphs>191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HelveticaNeue LT 95 Black</vt:lpstr>
      <vt:lpstr>Segoe UI Semibold</vt:lpstr>
      <vt:lpstr>Office Theme</vt:lpstr>
      <vt:lpstr> GDC Strategy 2016 – 2019  Local Dental Committees   5 October 2015 </vt:lpstr>
      <vt:lpstr>GDC Strategy 2016-2019</vt:lpstr>
      <vt:lpstr> Context</vt:lpstr>
      <vt:lpstr>Context</vt:lpstr>
      <vt:lpstr>Context</vt:lpstr>
      <vt:lpstr>      </vt:lpstr>
      <vt:lpstr>The GDC’s values</vt:lpstr>
      <vt:lpstr>The four strategic pillars</vt:lpstr>
      <vt:lpstr>Patients We will put patient and public protection at the centre of what we do and work to improve the quality of dental care in the UK</vt:lpstr>
      <vt:lpstr>Professionals We will support dental professionals to deliver  quality dental care</vt:lpstr>
      <vt:lpstr> Partners We will work with our partners  to make the system of dental regulation and complaints resolution more effective</vt:lpstr>
      <vt:lpstr>Performance We will become a high performing regulator which has the confidence of patients, the public and dental professionals</vt:lpstr>
      <vt:lpstr>Seeking your engagement</vt:lpstr>
      <vt:lpstr>      </vt:lpstr>
      <vt:lpstr>      </vt:lpstr>
      <vt:lpstr>      </vt:lpstr>
      <vt:lpstr>      </vt:lpstr>
      <vt:lpstr>      </vt:lpstr>
      <vt:lpstr>Case Examiners – overview of delivery plan </vt:lpstr>
      <vt:lpstr>      </vt:lpstr>
      <vt:lpstr>      </vt:lpstr>
      <vt:lpstr>      </vt:lpstr>
      <vt:lpstr>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Strategy  2016 – 2019</dc:title>
  <dc:creator>Miriam Bullock (020 7167 6213)</dc:creator>
  <cp:lastModifiedBy>Katherine Boorer</cp:lastModifiedBy>
  <cp:revision>141</cp:revision>
  <dcterms:created xsi:type="dcterms:W3CDTF">2015-05-18T10:50:12Z</dcterms:created>
  <dcterms:modified xsi:type="dcterms:W3CDTF">2015-10-06T12:57:30Z</dcterms:modified>
</cp:coreProperties>
</file>