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8" r:id="rId2"/>
    <p:sldId id="265" r:id="rId3"/>
    <p:sldId id="264" r:id="rId4"/>
    <p:sldId id="272" r:id="rId5"/>
    <p:sldId id="270" r:id="rId6"/>
    <p:sldId id="257" r:id="rId7"/>
    <p:sldId id="260" r:id="rId8"/>
    <p:sldId id="26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814B68-819B-496E-A12F-B83BCB232306}"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EA46E7D9-89C8-46B6-92B9-D8BFDE57B4AF}">
      <dgm:prSet/>
      <dgm:spPr>
        <a:solidFill>
          <a:srgbClr val="FFC000"/>
        </a:solidFill>
      </dgm:spPr>
      <dgm:t>
        <a:bodyPr/>
        <a:lstStyle/>
        <a:p>
          <a:r>
            <a:rPr lang="en-GB" b="1" dirty="0"/>
            <a:t>A simpler way to access dental care services</a:t>
          </a:r>
          <a:endParaRPr lang="en-US" b="1" dirty="0"/>
        </a:p>
      </dgm:t>
    </dgm:pt>
    <dgm:pt modelId="{3F8F9620-943C-49E2-8AA9-F14E16A4AD60}" type="parTrans" cxnId="{AF3C05E8-AF59-40AD-AE2F-D7C06F472DCB}">
      <dgm:prSet/>
      <dgm:spPr/>
      <dgm:t>
        <a:bodyPr/>
        <a:lstStyle/>
        <a:p>
          <a:endParaRPr lang="en-US"/>
        </a:p>
      </dgm:t>
    </dgm:pt>
    <dgm:pt modelId="{DB9567CE-3C22-4EE4-8273-36F3401BC717}" type="sibTrans" cxnId="{AF3C05E8-AF59-40AD-AE2F-D7C06F472DCB}">
      <dgm:prSet/>
      <dgm:spPr/>
      <dgm:t>
        <a:bodyPr/>
        <a:lstStyle/>
        <a:p>
          <a:endParaRPr lang="en-US"/>
        </a:p>
      </dgm:t>
    </dgm:pt>
    <dgm:pt modelId="{FB42BA11-719B-47BB-8C2F-8DA5B4975FA6}">
      <dgm:prSet/>
      <dgm:spPr>
        <a:solidFill>
          <a:srgbClr val="92D050"/>
        </a:solidFill>
      </dgm:spPr>
      <dgm:t>
        <a:bodyPr/>
        <a:lstStyle/>
        <a:p>
          <a:r>
            <a:rPr lang="en-GB" b="1" dirty="0"/>
            <a:t>A network of strong, joined up services to manage and co-ordinate care</a:t>
          </a:r>
          <a:endParaRPr lang="en-US" b="1" dirty="0"/>
        </a:p>
      </dgm:t>
    </dgm:pt>
    <dgm:pt modelId="{395B1052-9F9E-441A-8895-43DE98BD003A}" type="parTrans" cxnId="{A24A9660-36C8-4AED-978A-AF19C0377A0C}">
      <dgm:prSet/>
      <dgm:spPr/>
      <dgm:t>
        <a:bodyPr/>
        <a:lstStyle/>
        <a:p>
          <a:endParaRPr lang="en-US"/>
        </a:p>
      </dgm:t>
    </dgm:pt>
    <dgm:pt modelId="{606CE7AC-CF3B-4D5D-9BA4-6FF9DA0815BC}" type="sibTrans" cxnId="{A24A9660-36C8-4AED-978A-AF19C0377A0C}">
      <dgm:prSet/>
      <dgm:spPr/>
      <dgm:t>
        <a:bodyPr/>
        <a:lstStyle/>
        <a:p>
          <a:endParaRPr lang="en-US"/>
        </a:p>
      </dgm:t>
    </dgm:pt>
    <dgm:pt modelId="{9C32B2EC-D89A-420B-BEF4-1364A85B0818}">
      <dgm:prSet/>
      <dgm:spPr>
        <a:solidFill>
          <a:srgbClr val="0070C0"/>
        </a:solidFill>
      </dgm:spPr>
      <dgm:t>
        <a:bodyPr/>
        <a:lstStyle/>
        <a:p>
          <a:r>
            <a:rPr lang="en-GB" b="1" dirty="0"/>
            <a:t>Reduced waiting times to increase patient flow and access</a:t>
          </a:r>
          <a:endParaRPr lang="en-US" b="1" dirty="0"/>
        </a:p>
      </dgm:t>
    </dgm:pt>
    <dgm:pt modelId="{4CCD6E4F-CF3F-4E88-87E7-1F14153D7F99}" type="sibTrans" cxnId="{C8090411-2B6C-4247-A227-C312AB95EAC7}">
      <dgm:prSet/>
      <dgm:spPr/>
      <dgm:t>
        <a:bodyPr/>
        <a:lstStyle/>
        <a:p>
          <a:endParaRPr lang="en-US"/>
        </a:p>
      </dgm:t>
    </dgm:pt>
    <dgm:pt modelId="{BF2C8C76-FBD1-43AC-B981-C4F2A55D17D6}" type="parTrans" cxnId="{C8090411-2B6C-4247-A227-C312AB95EAC7}">
      <dgm:prSet/>
      <dgm:spPr/>
      <dgm:t>
        <a:bodyPr/>
        <a:lstStyle/>
        <a:p>
          <a:endParaRPr lang="en-US"/>
        </a:p>
      </dgm:t>
    </dgm:pt>
    <dgm:pt modelId="{B7079DE6-C5D3-4138-82B8-D7B591D6A332}">
      <dgm:prSet/>
      <dgm:spPr>
        <a:solidFill>
          <a:schemeClr val="accent2"/>
        </a:solidFill>
        <a:ln>
          <a:solidFill>
            <a:schemeClr val="accent2"/>
          </a:solidFill>
        </a:ln>
      </dgm:spPr>
      <dgm:t>
        <a:bodyPr/>
        <a:lstStyle/>
        <a:p>
          <a:r>
            <a:rPr lang="en-GB" b="1" dirty="0"/>
            <a:t>Reduced patient presentation in secondary care </a:t>
          </a:r>
          <a:endParaRPr lang="en-US" b="1" dirty="0"/>
        </a:p>
      </dgm:t>
    </dgm:pt>
    <dgm:pt modelId="{C52316E4-D4BF-4330-B1F5-68513935940C}" type="parTrans" cxnId="{F290BE7F-AD86-468F-AE40-90559E0C0B62}">
      <dgm:prSet/>
      <dgm:spPr/>
      <dgm:t>
        <a:bodyPr/>
        <a:lstStyle/>
        <a:p>
          <a:endParaRPr lang="en-US"/>
        </a:p>
      </dgm:t>
    </dgm:pt>
    <dgm:pt modelId="{7F83DF4C-0950-404F-8D65-460DC2341238}" type="sibTrans" cxnId="{F290BE7F-AD86-468F-AE40-90559E0C0B62}">
      <dgm:prSet/>
      <dgm:spPr/>
      <dgm:t>
        <a:bodyPr/>
        <a:lstStyle/>
        <a:p>
          <a:endParaRPr lang="en-US"/>
        </a:p>
      </dgm:t>
    </dgm:pt>
    <dgm:pt modelId="{38E354E5-7BED-4455-ABC4-30399A4CFAF0}" type="pres">
      <dgm:prSet presAssocID="{9E814B68-819B-496E-A12F-B83BCB232306}" presName="linear" presStyleCnt="0">
        <dgm:presLayoutVars>
          <dgm:animLvl val="lvl"/>
          <dgm:resizeHandles val="exact"/>
        </dgm:presLayoutVars>
      </dgm:prSet>
      <dgm:spPr/>
    </dgm:pt>
    <dgm:pt modelId="{5A362882-8E06-423F-9D13-A7B7EB8131B1}" type="pres">
      <dgm:prSet presAssocID="{EA46E7D9-89C8-46B6-92B9-D8BFDE57B4AF}" presName="parentText" presStyleLbl="node1" presStyleIdx="0" presStyleCnt="4">
        <dgm:presLayoutVars>
          <dgm:chMax val="0"/>
          <dgm:bulletEnabled val="1"/>
        </dgm:presLayoutVars>
      </dgm:prSet>
      <dgm:spPr/>
    </dgm:pt>
    <dgm:pt modelId="{C2B2F282-B6F1-4258-BC8C-F11248E08165}" type="pres">
      <dgm:prSet presAssocID="{DB9567CE-3C22-4EE4-8273-36F3401BC717}" presName="spacer" presStyleCnt="0"/>
      <dgm:spPr/>
    </dgm:pt>
    <dgm:pt modelId="{279DCE7B-9B10-4C92-9B94-E7FD64B8DEF0}" type="pres">
      <dgm:prSet presAssocID="{FB42BA11-719B-47BB-8C2F-8DA5B4975FA6}" presName="parentText" presStyleLbl="node1" presStyleIdx="1" presStyleCnt="4">
        <dgm:presLayoutVars>
          <dgm:chMax val="0"/>
          <dgm:bulletEnabled val="1"/>
        </dgm:presLayoutVars>
      </dgm:prSet>
      <dgm:spPr/>
    </dgm:pt>
    <dgm:pt modelId="{C0DB6049-D53D-4398-B5CF-1A93BB716DB9}" type="pres">
      <dgm:prSet presAssocID="{606CE7AC-CF3B-4D5D-9BA4-6FF9DA0815BC}" presName="spacer" presStyleCnt="0"/>
      <dgm:spPr/>
    </dgm:pt>
    <dgm:pt modelId="{2A1EB377-B3AD-4A43-BF78-936ABE7F6917}" type="pres">
      <dgm:prSet presAssocID="{9C32B2EC-D89A-420B-BEF4-1364A85B0818}" presName="parentText" presStyleLbl="node1" presStyleIdx="2" presStyleCnt="4" custLinFactNeighborX="399">
        <dgm:presLayoutVars>
          <dgm:chMax val="0"/>
          <dgm:bulletEnabled val="1"/>
        </dgm:presLayoutVars>
      </dgm:prSet>
      <dgm:spPr/>
    </dgm:pt>
    <dgm:pt modelId="{8044D387-F4CC-4B8F-9EBD-FF6FAC81800C}" type="pres">
      <dgm:prSet presAssocID="{4CCD6E4F-CF3F-4E88-87E7-1F14153D7F99}" presName="spacer" presStyleCnt="0"/>
      <dgm:spPr/>
    </dgm:pt>
    <dgm:pt modelId="{714C0638-E076-4B92-96C3-5BA9B569318A}" type="pres">
      <dgm:prSet presAssocID="{B7079DE6-C5D3-4138-82B8-D7B591D6A332}" presName="parentText" presStyleLbl="node1" presStyleIdx="3" presStyleCnt="4" custLinFactNeighborX="399">
        <dgm:presLayoutVars>
          <dgm:chMax val="0"/>
          <dgm:bulletEnabled val="1"/>
        </dgm:presLayoutVars>
      </dgm:prSet>
      <dgm:spPr/>
    </dgm:pt>
  </dgm:ptLst>
  <dgm:cxnLst>
    <dgm:cxn modelId="{FCF66D01-8737-45E8-8705-769CF33AD0BE}" type="presOf" srcId="{FB42BA11-719B-47BB-8C2F-8DA5B4975FA6}" destId="{279DCE7B-9B10-4C92-9B94-E7FD64B8DEF0}" srcOrd="0" destOrd="0" presId="urn:microsoft.com/office/officeart/2005/8/layout/vList2"/>
    <dgm:cxn modelId="{C8090411-2B6C-4247-A227-C312AB95EAC7}" srcId="{9E814B68-819B-496E-A12F-B83BCB232306}" destId="{9C32B2EC-D89A-420B-BEF4-1364A85B0818}" srcOrd="2" destOrd="0" parTransId="{BF2C8C76-FBD1-43AC-B981-C4F2A55D17D6}" sibTransId="{4CCD6E4F-CF3F-4E88-87E7-1F14153D7F99}"/>
    <dgm:cxn modelId="{A2FD5937-23D8-4E40-8728-0930AA2AD3D9}" type="presOf" srcId="{EA46E7D9-89C8-46B6-92B9-D8BFDE57B4AF}" destId="{5A362882-8E06-423F-9D13-A7B7EB8131B1}" srcOrd="0" destOrd="0" presId="urn:microsoft.com/office/officeart/2005/8/layout/vList2"/>
    <dgm:cxn modelId="{3A10505D-3CEB-4D47-862D-245E55E83CA1}" type="presOf" srcId="{9E814B68-819B-496E-A12F-B83BCB232306}" destId="{38E354E5-7BED-4455-ABC4-30399A4CFAF0}" srcOrd="0" destOrd="0" presId="urn:microsoft.com/office/officeart/2005/8/layout/vList2"/>
    <dgm:cxn modelId="{A24A9660-36C8-4AED-978A-AF19C0377A0C}" srcId="{9E814B68-819B-496E-A12F-B83BCB232306}" destId="{FB42BA11-719B-47BB-8C2F-8DA5B4975FA6}" srcOrd="1" destOrd="0" parTransId="{395B1052-9F9E-441A-8895-43DE98BD003A}" sibTransId="{606CE7AC-CF3B-4D5D-9BA4-6FF9DA0815BC}"/>
    <dgm:cxn modelId="{BABF3D4F-5346-4621-A647-26C48AC55DB8}" type="presOf" srcId="{B7079DE6-C5D3-4138-82B8-D7B591D6A332}" destId="{714C0638-E076-4B92-96C3-5BA9B569318A}" srcOrd="0" destOrd="0" presId="urn:microsoft.com/office/officeart/2005/8/layout/vList2"/>
    <dgm:cxn modelId="{F290BE7F-AD86-468F-AE40-90559E0C0B62}" srcId="{9E814B68-819B-496E-A12F-B83BCB232306}" destId="{B7079DE6-C5D3-4138-82B8-D7B591D6A332}" srcOrd="3" destOrd="0" parTransId="{C52316E4-D4BF-4330-B1F5-68513935940C}" sibTransId="{7F83DF4C-0950-404F-8D65-460DC2341238}"/>
    <dgm:cxn modelId="{AF3C05E8-AF59-40AD-AE2F-D7C06F472DCB}" srcId="{9E814B68-819B-496E-A12F-B83BCB232306}" destId="{EA46E7D9-89C8-46B6-92B9-D8BFDE57B4AF}" srcOrd="0" destOrd="0" parTransId="{3F8F9620-943C-49E2-8AA9-F14E16A4AD60}" sibTransId="{DB9567CE-3C22-4EE4-8273-36F3401BC717}"/>
    <dgm:cxn modelId="{76BB14F4-6AB0-45A7-A8C4-C506D9D2D75B}" type="presOf" srcId="{9C32B2EC-D89A-420B-BEF4-1364A85B0818}" destId="{2A1EB377-B3AD-4A43-BF78-936ABE7F6917}" srcOrd="0" destOrd="0" presId="urn:microsoft.com/office/officeart/2005/8/layout/vList2"/>
    <dgm:cxn modelId="{4E44F663-DC61-4D50-A569-C82AADD17311}" type="presParOf" srcId="{38E354E5-7BED-4455-ABC4-30399A4CFAF0}" destId="{5A362882-8E06-423F-9D13-A7B7EB8131B1}" srcOrd="0" destOrd="0" presId="urn:microsoft.com/office/officeart/2005/8/layout/vList2"/>
    <dgm:cxn modelId="{A26C0220-A238-49C6-B5F9-3A01B578D985}" type="presParOf" srcId="{38E354E5-7BED-4455-ABC4-30399A4CFAF0}" destId="{C2B2F282-B6F1-4258-BC8C-F11248E08165}" srcOrd="1" destOrd="0" presId="urn:microsoft.com/office/officeart/2005/8/layout/vList2"/>
    <dgm:cxn modelId="{B4F0026C-D053-4EC3-90D9-104BF54BE796}" type="presParOf" srcId="{38E354E5-7BED-4455-ABC4-30399A4CFAF0}" destId="{279DCE7B-9B10-4C92-9B94-E7FD64B8DEF0}" srcOrd="2" destOrd="0" presId="urn:microsoft.com/office/officeart/2005/8/layout/vList2"/>
    <dgm:cxn modelId="{05999C16-8E57-48E2-B71F-0F7ADADE6F3C}" type="presParOf" srcId="{38E354E5-7BED-4455-ABC4-30399A4CFAF0}" destId="{C0DB6049-D53D-4398-B5CF-1A93BB716DB9}" srcOrd="3" destOrd="0" presId="urn:microsoft.com/office/officeart/2005/8/layout/vList2"/>
    <dgm:cxn modelId="{027DC7E0-3338-4024-8BD6-442DC3B264C5}" type="presParOf" srcId="{38E354E5-7BED-4455-ABC4-30399A4CFAF0}" destId="{2A1EB377-B3AD-4A43-BF78-936ABE7F6917}" srcOrd="4" destOrd="0" presId="urn:microsoft.com/office/officeart/2005/8/layout/vList2"/>
    <dgm:cxn modelId="{7253BA68-D24B-4A75-8DCF-749C4E292D9F}" type="presParOf" srcId="{38E354E5-7BED-4455-ABC4-30399A4CFAF0}" destId="{8044D387-F4CC-4B8F-9EBD-FF6FAC81800C}" srcOrd="5" destOrd="0" presId="urn:microsoft.com/office/officeart/2005/8/layout/vList2"/>
    <dgm:cxn modelId="{710A2DEF-32DA-4434-94B4-4ED80ED3C29A}" type="presParOf" srcId="{38E354E5-7BED-4455-ABC4-30399A4CFAF0}" destId="{714C0638-E076-4B92-96C3-5BA9B569318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362882-8E06-423F-9D13-A7B7EB8131B1}">
      <dsp:nvSpPr>
        <dsp:cNvPr id="0" name=""/>
        <dsp:cNvSpPr/>
      </dsp:nvSpPr>
      <dsp:spPr>
        <a:xfrm>
          <a:off x="0" y="39269"/>
          <a:ext cx="10165218" cy="575639"/>
        </a:xfrm>
        <a:prstGeom prst="round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b="1" kern="1200" dirty="0"/>
            <a:t>A simpler way to access dental care services</a:t>
          </a:r>
          <a:endParaRPr lang="en-US" sz="2400" b="1" kern="1200" dirty="0"/>
        </a:p>
      </dsp:txBody>
      <dsp:txXfrm>
        <a:off x="28100" y="67369"/>
        <a:ext cx="10109018" cy="519439"/>
      </dsp:txXfrm>
    </dsp:sp>
    <dsp:sp modelId="{279DCE7B-9B10-4C92-9B94-E7FD64B8DEF0}">
      <dsp:nvSpPr>
        <dsp:cNvPr id="0" name=""/>
        <dsp:cNvSpPr/>
      </dsp:nvSpPr>
      <dsp:spPr>
        <a:xfrm>
          <a:off x="0" y="684029"/>
          <a:ext cx="10165218" cy="575639"/>
        </a:xfrm>
        <a:prstGeom prst="roundRect">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b="1" kern="1200" dirty="0"/>
            <a:t>A network of strong, joined up services to manage and co-ordinate care</a:t>
          </a:r>
          <a:endParaRPr lang="en-US" sz="2400" b="1" kern="1200" dirty="0"/>
        </a:p>
      </dsp:txBody>
      <dsp:txXfrm>
        <a:off x="28100" y="712129"/>
        <a:ext cx="10109018" cy="519439"/>
      </dsp:txXfrm>
    </dsp:sp>
    <dsp:sp modelId="{2A1EB377-B3AD-4A43-BF78-936ABE7F6917}">
      <dsp:nvSpPr>
        <dsp:cNvPr id="0" name=""/>
        <dsp:cNvSpPr/>
      </dsp:nvSpPr>
      <dsp:spPr>
        <a:xfrm>
          <a:off x="0" y="1328789"/>
          <a:ext cx="10165218" cy="575639"/>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b="1" kern="1200" dirty="0"/>
            <a:t>Reduced waiting times to increase patient flow and access</a:t>
          </a:r>
          <a:endParaRPr lang="en-US" sz="2400" b="1" kern="1200" dirty="0"/>
        </a:p>
      </dsp:txBody>
      <dsp:txXfrm>
        <a:off x="28100" y="1356889"/>
        <a:ext cx="10109018" cy="519439"/>
      </dsp:txXfrm>
    </dsp:sp>
    <dsp:sp modelId="{714C0638-E076-4B92-96C3-5BA9B569318A}">
      <dsp:nvSpPr>
        <dsp:cNvPr id="0" name=""/>
        <dsp:cNvSpPr/>
      </dsp:nvSpPr>
      <dsp:spPr>
        <a:xfrm>
          <a:off x="0" y="1973549"/>
          <a:ext cx="10165218" cy="575639"/>
        </a:xfrm>
        <a:prstGeom prst="roundRect">
          <a:avLst/>
        </a:prstGeom>
        <a:solidFill>
          <a:schemeClr val="accent2"/>
        </a:solidFill>
        <a:ln w="127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b="1" kern="1200" dirty="0"/>
            <a:t>Reduced patient presentation in secondary care </a:t>
          </a:r>
          <a:endParaRPr lang="en-US" sz="2400" b="1" kern="1200" dirty="0"/>
        </a:p>
      </dsp:txBody>
      <dsp:txXfrm>
        <a:off x="28100" y="2001649"/>
        <a:ext cx="10109018" cy="51943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14DE8C-785C-497F-8616-64F0E59D9D58}" type="datetimeFigureOut">
              <a:rPr lang="en-GB" smtClean="0"/>
              <a:t>18/11/2021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C64F73-A400-4797-84CC-A8262E4CE59A}" type="slidenum">
              <a:rPr lang="en-GB" smtClean="0"/>
              <a:t>‹#›</a:t>
            </a:fld>
            <a:endParaRPr lang="en-GB"/>
          </a:p>
        </p:txBody>
      </p:sp>
    </p:spTree>
    <p:extLst>
      <p:ext uri="{BB962C8B-B14F-4D97-AF65-F5344CB8AC3E}">
        <p14:creationId xmlns:p14="http://schemas.microsoft.com/office/powerpoint/2010/main" val="2804108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2C64F73-A400-4797-84CC-A8262E4CE59A}" type="slidenum">
              <a:rPr lang="en-GB" smtClean="0"/>
              <a:t>6</a:t>
            </a:fld>
            <a:endParaRPr lang="en-GB"/>
          </a:p>
        </p:txBody>
      </p:sp>
    </p:spTree>
    <p:extLst>
      <p:ext uri="{BB962C8B-B14F-4D97-AF65-F5344CB8AC3E}">
        <p14:creationId xmlns:p14="http://schemas.microsoft.com/office/powerpoint/2010/main" val="2700326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2C64F73-A400-4797-84CC-A8262E4CE59A}" type="slidenum">
              <a:rPr lang="en-GB" smtClean="0"/>
              <a:t>7</a:t>
            </a:fld>
            <a:endParaRPr lang="en-GB"/>
          </a:p>
        </p:txBody>
      </p:sp>
    </p:spTree>
    <p:extLst>
      <p:ext uri="{BB962C8B-B14F-4D97-AF65-F5344CB8AC3E}">
        <p14:creationId xmlns:p14="http://schemas.microsoft.com/office/powerpoint/2010/main" val="4162911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232C4DF-3957-4772-A895-0AB356DB67A7}" type="datetime1">
              <a:rPr lang="en-GB" smtClean="0"/>
              <a:t>18/11/2021</a:t>
            </a:fld>
            <a:endParaRPr lang="en-GB"/>
          </a:p>
        </p:txBody>
      </p:sp>
      <p:sp>
        <p:nvSpPr>
          <p:cNvPr id="5" name="Footer Placeholder 4"/>
          <p:cNvSpPr>
            <a:spLocks noGrp="1"/>
          </p:cNvSpPr>
          <p:nvPr>
            <p:ph type="ftr" sz="quarter" idx="11"/>
          </p:nvPr>
        </p:nvSpPr>
        <p:spPr/>
        <p:txBody>
          <a:bodyPr/>
          <a:lstStyle/>
          <a:p>
            <a:r>
              <a:rPr lang="en-GB"/>
              <a:t>Developing Dental Care Pathways for Access Patients Draft</a:t>
            </a:r>
          </a:p>
        </p:txBody>
      </p:sp>
      <p:sp>
        <p:nvSpPr>
          <p:cNvPr id="6" name="Slide Number Placeholder 5"/>
          <p:cNvSpPr>
            <a:spLocks noGrp="1"/>
          </p:cNvSpPr>
          <p:nvPr>
            <p:ph type="sldNum" sz="quarter" idx="12"/>
          </p:nvPr>
        </p:nvSpPr>
        <p:spPr/>
        <p:txBody>
          <a:bodyPr/>
          <a:lstStyle/>
          <a:p>
            <a:fld id="{0160BB02-4396-4448-BDB7-470F85CDEC69}" type="slidenum">
              <a:rPr lang="en-GB" smtClean="0"/>
              <a:t>‹#›</a:t>
            </a:fld>
            <a:endParaRPr lang="en-GB"/>
          </a:p>
        </p:txBody>
      </p:sp>
    </p:spTree>
    <p:extLst>
      <p:ext uri="{BB962C8B-B14F-4D97-AF65-F5344CB8AC3E}">
        <p14:creationId xmlns:p14="http://schemas.microsoft.com/office/powerpoint/2010/main" val="156495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4D60DA4-42DD-4BA1-AFF5-AC94E0A43103}" type="datetime1">
              <a:rPr lang="en-GB" smtClean="0"/>
              <a:t>18/11/2021</a:t>
            </a:fld>
            <a:endParaRPr lang="en-GB"/>
          </a:p>
        </p:txBody>
      </p:sp>
      <p:sp>
        <p:nvSpPr>
          <p:cNvPr id="5" name="Footer Placeholder 4"/>
          <p:cNvSpPr>
            <a:spLocks noGrp="1"/>
          </p:cNvSpPr>
          <p:nvPr>
            <p:ph type="ftr" sz="quarter" idx="11"/>
          </p:nvPr>
        </p:nvSpPr>
        <p:spPr/>
        <p:txBody>
          <a:bodyPr/>
          <a:lstStyle/>
          <a:p>
            <a:r>
              <a:rPr lang="en-GB"/>
              <a:t>Developing Dental Care Pathways for Access Patients Draft</a:t>
            </a:r>
          </a:p>
        </p:txBody>
      </p:sp>
      <p:sp>
        <p:nvSpPr>
          <p:cNvPr id="6" name="Slide Number Placeholder 5"/>
          <p:cNvSpPr>
            <a:spLocks noGrp="1"/>
          </p:cNvSpPr>
          <p:nvPr>
            <p:ph type="sldNum" sz="quarter" idx="12"/>
          </p:nvPr>
        </p:nvSpPr>
        <p:spPr/>
        <p:txBody>
          <a:bodyPr/>
          <a:lstStyle/>
          <a:p>
            <a:fld id="{0160BB02-4396-4448-BDB7-470F85CDEC69}" type="slidenum">
              <a:rPr lang="en-GB" smtClean="0"/>
              <a:t>‹#›</a:t>
            </a:fld>
            <a:endParaRPr lang="en-GB"/>
          </a:p>
        </p:txBody>
      </p:sp>
    </p:spTree>
    <p:extLst>
      <p:ext uri="{BB962C8B-B14F-4D97-AF65-F5344CB8AC3E}">
        <p14:creationId xmlns:p14="http://schemas.microsoft.com/office/powerpoint/2010/main" val="3874175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5A445E9-3F18-421F-AC12-A6FBC2517A42}" type="datetime1">
              <a:rPr lang="en-GB" smtClean="0"/>
              <a:t>18/11/2021</a:t>
            </a:fld>
            <a:endParaRPr lang="en-GB"/>
          </a:p>
        </p:txBody>
      </p:sp>
      <p:sp>
        <p:nvSpPr>
          <p:cNvPr id="5" name="Footer Placeholder 4"/>
          <p:cNvSpPr>
            <a:spLocks noGrp="1"/>
          </p:cNvSpPr>
          <p:nvPr>
            <p:ph type="ftr" sz="quarter" idx="11"/>
          </p:nvPr>
        </p:nvSpPr>
        <p:spPr/>
        <p:txBody>
          <a:bodyPr/>
          <a:lstStyle/>
          <a:p>
            <a:r>
              <a:rPr lang="en-GB"/>
              <a:t>Developing Dental Care Pathways for Access Patients Draft</a:t>
            </a:r>
          </a:p>
        </p:txBody>
      </p:sp>
      <p:sp>
        <p:nvSpPr>
          <p:cNvPr id="6" name="Slide Number Placeholder 5"/>
          <p:cNvSpPr>
            <a:spLocks noGrp="1"/>
          </p:cNvSpPr>
          <p:nvPr>
            <p:ph type="sldNum" sz="quarter" idx="12"/>
          </p:nvPr>
        </p:nvSpPr>
        <p:spPr/>
        <p:txBody>
          <a:bodyPr/>
          <a:lstStyle/>
          <a:p>
            <a:fld id="{0160BB02-4396-4448-BDB7-470F85CDEC69}" type="slidenum">
              <a:rPr lang="en-GB" smtClean="0"/>
              <a:t>‹#›</a:t>
            </a:fld>
            <a:endParaRPr lang="en-GB"/>
          </a:p>
        </p:txBody>
      </p:sp>
    </p:spTree>
    <p:extLst>
      <p:ext uri="{BB962C8B-B14F-4D97-AF65-F5344CB8AC3E}">
        <p14:creationId xmlns:p14="http://schemas.microsoft.com/office/powerpoint/2010/main" val="167414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FE26615-406F-4C09-8302-062E45442D2A}" type="datetime1">
              <a:rPr lang="en-GB" smtClean="0"/>
              <a:t>18/11/2021</a:t>
            </a:fld>
            <a:endParaRPr lang="en-GB"/>
          </a:p>
        </p:txBody>
      </p:sp>
      <p:sp>
        <p:nvSpPr>
          <p:cNvPr id="5" name="Footer Placeholder 4"/>
          <p:cNvSpPr>
            <a:spLocks noGrp="1"/>
          </p:cNvSpPr>
          <p:nvPr>
            <p:ph type="ftr" sz="quarter" idx="11"/>
          </p:nvPr>
        </p:nvSpPr>
        <p:spPr/>
        <p:txBody>
          <a:bodyPr/>
          <a:lstStyle/>
          <a:p>
            <a:r>
              <a:rPr lang="en-GB"/>
              <a:t>Developing Dental Care Pathways for Access Patients Draft</a:t>
            </a:r>
          </a:p>
        </p:txBody>
      </p:sp>
      <p:sp>
        <p:nvSpPr>
          <p:cNvPr id="6" name="Slide Number Placeholder 5"/>
          <p:cNvSpPr>
            <a:spLocks noGrp="1"/>
          </p:cNvSpPr>
          <p:nvPr>
            <p:ph type="sldNum" sz="quarter" idx="12"/>
          </p:nvPr>
        </p:nvSpPr>
        <p:spPr/>
        <p:txBody>
          <a:bodyPr/>
          <a:lstStyle/>
          <a:p>
            <a:fld id="{0160BB02-4396-4448-BDB7-470F85CDEC69}" type="slidenum">
              <a:rPr lang="en-GB" smtClean="0"/>
              <a:t>‹#›</a:t>
            </a:fld>
            <a:endParaRPr lang="en-GB"/>
          </a:p>
        </p:txBody>
      </p:sp>
    </p:spTree>
    <p:extLst>
      <p:ext uri="{BB962C8B-B14F-4D97-AF65-F5344CB8AC3E}">
        <p14:creationId xmlns:p14="http://schemas.microsoft.com/office/powerpoint/2010/main" val="3531523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28BB4D-B430-43BA-9534-87D2B77C6E03}" type="datetime1">
              <a:rPr lang="en-GB" smtClean="0"/>
              <a:t>18/11/2021</a:t>
            </a:fld>
            <a:endParaRPr lang="en-GB"/>
          </a:p>
        </p:txBody>
      </p:sp>
      <p:sp>
        <p:nvSpPr>
          <p:cNvPr id="5" name="Footer Placeholder 4"/>
          <p:cNvSpPr>
            <a:spLocks noGrp="1"/>
          </p:cNvSpPr>
          <p:nvPr>
            <p:ph type="ftr" sz="quarter" idx="11"/>
          </p:nvPr>
        </p:nvSpPr>
        <p:spPr/>
        <p:txBody>
          <a:bodyPr/>
          <a:lstStyle/>
          <a:p>
            <a:r>
              <a:rPr lang="en-GB"/>
              <a:t>Developing Dental Care Pathways for Access Patients Draft</a:t>
            </a:r>
          </a:p>
        </p:txBody>
      </p:sp>
      <p:sp>
        <p:nvSpPr>
          <p:cNvPr id="6" name="Slide Number Placeholder 5"/>
          <p:cNvSpPr>
            <a:spLocks noGrp="1"/>
          </p:cNvSpPr>
          <p:nvPr>
            <p:ph type="sldNum" sz="quarter" idx="12"/>
          </p:nvPr>
        </p:nvSpPr>
        <p:spPr/>
        <p:txBody>
          <a:bodyPr/>
          <a:lstStyle/>
          <a:p>
            <a:fld id="{0160BB02-4396-4448-BDB7-470F85CDEC69}" type="slidenum">
              <a:rPr lang="en-GB" smtClean="0"/>
              <a:t>‹#›</a:t>
            </a:fld>
            <a:endParaRPr lang="en-GB"/>
          </a:p>
        </p:txBody>
      </p:sp>
    </p:spTree>
    <p:extLst>
      <p:ext uri="{BB962C8B-B14F-4D97-AF65-F5344CB8AC3E}">
        <p14:creationId xmlns:p14="http://schemas.microsoft.com/office/powerpoint/2010/main" val="4094735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CFFE1A6-1BD6-43B7-BB65-AA0B58B6A058}" type="datetime1">
              <a:rPr lang="en-GB" smtClean="0"/>
              <a:t>18/11/2021</a:t>
            </a:fld>
            <a:endParaRPr lang="en-GB"/>
          </a:p>
        </p:txBody>
      </p:sp>
      <p:sp>
        <p:nvSpPr>
          <p:cNvPr id="6" name="Footer Placeholder 5"/>
          <p:cNvSpPr>
            <a:spLocks noGrp="1"/>
          </p:cNvSpPr>
          <p:nvPr>
            <p:ph type="ftr" sz="quarter" idx="11"/>
          </p:nvPr>
        </p:nvSpPr>
        <p:spPr/>
        <p:txBody>
          <a:bodyPr/>
          <a:lstStyle/>
          <a:p>
            <a:r>
              <a:rPr lang="en-GB"/>
              <a:t>Developing Dental Care Pathways for Access Patients Draft</a:t>
            </a:r>
          </a:p>
        </p:txBody>
      </p:sp>
      <p:sp>
        <p:nvSpPr>
          <p:cNvPr id="7" name="Slide Number Placeholder 6"/>
          <p:cNvSpPr>
            <a:spLocks noGrp="1"/>
          </p:cNvSpPr>
          <p:nvPr>
            <p:ph type="sldNum" sz="quarter" idx="12"/>
          </p:nvPr>
        </p:nvSpPr>
        <p:spPr/>
        <p:txBody>
          <a:bodyPr/>
          <a:lstStyle/>
          <a:p>
            <a:fld id="{0160BB02-4396-4448-BDB7-470F85CDEC69}" type="slidenum">
              <a:rPr lang="en-GB" smtClean="0"/>
              <a:t>‹#›</a:t>
            </a:fld>
            <a:endParaRPr lang="en-GB"/>
          </a:p>
        </p:txBody>
      </p:sp>
    </p:spTree>
    <p:extLst>
      <p:ext uri="{BB962C8B-B14F-4D97-AF65-F5344CB8AC3E}">
        <p14:creationId xmlns:p14="http://schemas.microsoft.com/office/powerpoint/2010/main" val="973366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E8D57F2-069D-4334-8970-60DF15B04C73}" type="datetime1">
              <a:rPr lang="en-GB" smtClean="0"/>
              <a:t>18/11/2021</a:t>
            </a:fld>
            <a:endParaRPr lang="en-GB"/>
          </a:p>
        </p:txBody>
      </p:sp>
      <p:sp>
        <p:nvSpPr>
          <p:cNvPr id="8" name="Footer Placeholder 7"/>
          <p:cNvSpPr>
            <a:spLocks noGrp="1"/>
          </p:cNvSpPr>
          <p:nvPr>
            <p:ph type="ftr" sz="quarter" idx="11"/>
          </p:nvPr>
        </p:nvSpPr>
        <p:spPr/>
        <p:txBody>
          <a:bodyPr/>
          <a:lstStyle/>
          <a:p>
            <a:r>
              <a:rPr lang="en-GB"/>
              <a:t>Developing Dental Care Pathways for Access Patients Draft</a:t>
            </a:r>
          </a:p>
        </p:txBody>
      </p:sp>
      <p:sp>
        <p:nvSpPr>
          <p:cNvPr id="9" name="Slide Number Placeholder 8"/>
          <p:cNvSpPr>
            <a:spLocks noGrp="1"/>
          </p:cNvSpPr>
          <p:nvPr>
            <p:ph type="sldNum" sz="quarter" idx="12"/>
          </p:nvPr>
        </p:nvSpPr>
        <p:spPr/>
        <p:txBody>
          <a:bodyPr/>
          <a:lstStyle/>
          <a:p>
            <a:fld id="{0160BB02-4396-4448-BDB7-470F85CDEC69}" type="slidenum">
              <a:rPr lang="en-GB" smtClean="0"/>
              <a:t>‹#›</a:t>
            </a:fld>
            <a:endParaRPr lang="en-GB"/>
          </a:p>
        </p:txBody>
      </p:sp>
    </p:spTree>
    <p:extLst>
      <p:ext uri="{BB962C8B-B14F-4D97-AF65-F5344CB8AC3E}">
        <p14:creationId xmlns:p14="http://schemas.microsoft.com/office/powerpoint/2010/main" val="2400116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F83E8E4-F556-46CD-96D7-520A69F53F20}" type="datetime1">
              <a:rPr lang="en-GB" smtClean="0"/>
              <a:t>18/11/2021</a:t>
            </a:fld>
            <a:endParaRPr lang="en-GB"/>
          </a:p>
        </p:txBody>
      </p:sp>
      <p:sp>
        <p:nvSpPr>
          <p:cNvPr id="4" name="Footer Placeholder 3"/>
          <p:cNvSpPr>
            <a:spLocks noGrp="1"/>
          </p:cNvSpPr>
          <p:nvPr>
            <p:ph type="ftr" sz="quarter" idx="11"/>
          </p:nvPr>
        </p:nvSpPr>
        <p:spPr/>
        <p:txBody>
          <a:bodyPr/>
          <a:lstStyle/>
          <a:p>
            <a:r>
              <a:rPr lang="en-GB"/>
              <a:t>Developing Dental Care Pathways for Access Patients Draft</a:t>
            </a:r>
          </a:p>
        </p:txBody>
      </p:sp>
      <p:sp>
        <p:nvSpPr>
          <p:cNvPr id="5" name="Slide Number Placeholder 4"/>
          <p:cNvSpPr>
            <a:spLocks noGrp="1"/>
          </p:cNvSpPr>
          <p:nvPr>
            <p:ph type="sldNum" sz="quarter" idx="12"/>
          </p:nvPr>
        </p:nvSpPr>
        <p:spPr/>
        <p:txBody>
          <a:bodyPr/>
          <a:lstStyle/>
          <a:p>
            <a:fld id="{0160BB02-4396-4448-BDB7-470F85CDEC69}" type="slidenum">
              <a:rPr lang="en-GB" smtClean="0"/>
              <a:t>‹#›</a:t>
            </a:fld>
            <a:endParaRPr lang="en-GB"/>
          </a:p>
        </p:txBody>
      </p:sp>
    </p:spTree>
    <p:extLst>
      <p:ext uri="{BB962C8B-B14F-4D97-AF65-F5344CB8AC3E}">
        <p14:creationId xmlns:p14="http://schemas.microsoft.com/office/powerpoint/2010/main" val="2874391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20B7DA-2BFF-4223-A1F8-98B1D8BE343D}" type="datetime1">
              <a:rPr lang="en-GB" smtClean="0"/>
              <a:t>18/11/2021</a:t>
            </a:fld>
            <a:endParaRPr lang="en-GB"/>
          </a:p>
        </p:txBody>
      </p:sp>
      <p:sp>
        <p:nvSpPr>
          <p:cNvPr id="3" name="Footer Placeholder 2"/>
          <p:cNvSpPr>
            <a:spLocks noGrp="1"/>
          </p:cNvSpPr>
          <p:nvPr>
            <p:ph type="ftr" sz="quarter" idx="11"/>
          </p:nvPr>
        </p:nvSpPr>
        <p:spPr/>
        <p:txBody>
          <a:bodyPr/>
          <a:lstStyle/>
          <a:p>
            <a:r>
              <a:rPr lang="en-GB"/>
              <a:t>Developing Dental Care Pathways for Access Patients Draft</a:t>
            </a:r>
          </a:p>
        </p:txBody>
      </p:sp>
      <p:sp>
        <p:nvSpPr>
          <p:cNvPr id="4" name="Slide Number Placeholder 3"/>
          <p:cNvSpPr>
            <a:spLocks noGrp="1"/>
          </p:cNvSpPr>
          <p:nvPr>
            <p:ph type="sldNum" sz="quarter" idx="12"/>
          </p:nvPr>
        </p:nvSpPr>
        <p:spPr/>
        <p:txBody>
          <a:bodyPr/>
          <a:lstStyle/>
          <a:p>
            <a:fld id="{0160BB02-4396-4448-BDB7-470F85CDEC69}" type="slidenum">
              <a:rPr lang="en-GB" smtClean="0"/>
              <a:t>‹#›</a:t>
            </a:fld>
            <a:endParaRPr lang="en-GB"/>
          </a:p>
        </p:txBody>
      </p:sp>
    </p:spTree>
    <p:extLst>
      <p:ext uri="{BB962C8B-B14F-4D97-AF65-F5344CB8AC3E}">
        <p14:creationId xmlns:p14="http://schemas.microsoft.com/office/powerpoint/2010/main" val="2461998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B4FD742-66EE-4D61-A11E-85F019F0CBA3}" type="datetime1">
              <a:rPr lang="en-GB" smtClean="0"/>
              <a:t>18/11/2021</a:t>
            </a:fld>
            <a:endParaRPr lang="en-GB"/>
          </a:p>
        </p:txBody>
      </p:sp>
      <p:sp>
        <p:nvSpPr>
          <p:cNvPr id="6" name="Footer Placeholder 5"/>
          <p:cNvSpPr>
            <a:spLocks noGrp="1"/>
          </p:cNvSpPr>
          <p:nvPr>
            <p:ph type="ftr" sz="quarter" idx="11"/>
          </p:nvPr>
        </p:nvSpPr>
        <p:spPr/>
        <p:txBody>
          <a:bodyPr/>
          <a:lstStyle/>
          <a:p>
            <a:r>
              <a:rPr lang="en-GB"/>
              <a:t>Developing Dental Care Pathways for Access Patients Draft</a:t>
            </a:r>
          </a:p>
        </p:txBody>
      </p:sp>
      <p:sp>
        <p:nvSpPr>
          <p:cNvPr id="7" name="Slide Number Placeholder 6"/>
          <p:cNvSpPr>
            <a:spLocks noGrp="1"/>
          </p:cNvSpPr>
          <p:nvPr>
            <p:ph type="sldNum" sz="quarter" idx="12"/>
          </p:nvPr>
        </p:nvSpPr>
        <p:spPr/>
        <p:txBody>
          <a:bodyPr/>
          <a:lstStyle/>
          <a:p>
            <a:fld id="{0160BB02-4396-4448-BDB7-470F85CDEC69}" type="slidenum">
              <a:rPr lang="en-GB" smtClean="0"/>
              <a:t>‹#›</a:t>
            </a:fld>
            <a:endParaRPr lang="en-GB"/>
          </a:p>
        </p:txBody>
      </p:sp>
    </p:spTree>
    <p:extLst>
      <p:ext uri="{BB962C8B-B14F-4D97-AF65-F5344CB8AC3E}">
        <p14:creationId xmlns:p14="http://schemas.microsoft.com/office/powerpoint/2010/main" val="250602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160512-161C-456F-BEF7-C740A5B81792}" type="datetime1">
              <a:rPr lang="en-GB" smtClean="0"/>
              <a:t>18/11/2021</a:t>
            </a:fld>
            <a:endParaRPr lang="en-GB"/>
          </a:p>
        </p:txBody>
      </p:sp>
      <p:sp>
        <p:nvSpPr>
          <p:cNvPr id="6" name="Footer Placeholder 5"/>
          <p:cNvSpPr>
            <a:spLocks noGrp="1"/>
          </p:cNvSpPr>
          <p:nvPr>
            <p:ph type="ftr" sz="quarter" idx="11"/>
          </p:nvPr>
        </p:nvSpPr>
        <p:spPr/>
        <p:txBody>
          <a:bodyPr/>
          <a:lstStyle/>
          <a:p>
            <a:r>
              <a:rPr lang="en-GB"/>
              <a:t>Developing Dental Care Pathways for Access Patients Draft</a:t>
            </a:r>
          </a:p>
        </p:txBody>
      </p:sp>
      <p:sp>
        <p:nvSpPr>
          <p:cNvPr id="7" name="Slide Number Placeholder 6"/>
          <p:cNvSpPr>
            <a:spLocks noGrp="1"/>
          </p:cNvSpPr>
          <p:nvPr>
            <p:ph type="sldNum" sz="quarter" idx="12"/>
          </p:nvPr>
        </p:nvSpPr>
        <p:spPr/>
        <p:txBody>
          <a:bodyPr/>
          <a:lstStyle/>
          <a:p>
            <a:fld id="{0160BB02-4396-4448-BDB7-470F85CDEC69}" type="slidenum">
              <a:rPr lang="en-GB" smtClean="0"/>
              <a:t>‹#›</a:t>
            </a:fld>
            <a:endParaRPr lang="en-GB"/>
          </a:p>
        </p:txBody>
      </p:sp>
    </p:spTree>
    <p:extLst>
      <p:ext uri="{BB962C8B-B14F-4D97-AF65-F5344CB8AC3E}">
        <p14:creationId xmlns:p14="http://schemas.microsoft.com/office/powerpoint/2010/main" val="1105769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DD8BEC-7D3E-44AC-934A-6D85773E2508}" type="datetime1">
              <a:rPr lang="en-GB" smtClean="0"/>
              <a:t>18/11/2021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Developing Dental Care Pathways for Access Patients Draft</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0BB02-4396-4448-BDB7-470F85CDEC69}" type="slidenum">
              <a:rPr lang="en-GB" smtClean="0"/>
              <a:t>‹#›</a:t>
            </a:fld>
            <a:endParaRPr lang="en-GB"/>
          </a:p>
        </p:txBody>
      </p:sp>
    </p:spTree>
    <p:extLst>
      <p:ext uri="{BB962C8B-B14F-4D97-AF65-F5344CB8AC3E}">
        <p14:creationId xmlns:p14="http://schemas.microsoft.com/office/powerpoint/2010/main" val="4074949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sv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48285" y="642131"/>
            <a:ext cx="5643715" cy="3272026"/>
          </a:xfrm>
        </p:spPr>
        <p:txBody>
          <a:bodyPr>
            <a:normAutofit/>
          </a:bodyPr>
          <a:lstStyle/>
          <a:p>
            <a:r>
              <a:rPr lang="en-GB" sz="5100" b="1" dirty="0"/>
              <a:t>OPPORTINITY FOR CHANGE</a:t>
            </a:r>
            <a:br>
              <a:rPr lang="en-GB" sz="5100" dirty="0"/>
            </a:br>
            <a:endParaRPr lang="en-GB" sz="5100" dirty="0"/>
          </a:p>
        </p:txBody>
      </p:sp>
      <p:sp>
        <p:nvSpPr>
          <p:cNvPr id="15" name="Title 1"/>
          <p:cNvSpPr txBox="1">
            <a:spLocks/>
          </p:cNvSpPr>
          <p:nvPr/>
        </p:nvSpPr>
        <p:spPr>
          <a:xfrm>
            <a:off x="6548285" y="3814928"/>
            <a:ext cx="5643715" cy="23876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t>Developing Dental Care Pathways for Access Patients</a:t>
            </a:r>
          </a:p>
        </p:txBody>
      </p:sp>
      <p:grpSp>
        <p:nvGrpSpPr>
          <p:cNvPr id="3" name="Group 2"/>
          <p:cNvGrpSpPr/>
          <p:nvPr/>
        </p:nvGrpSpPr>
        <p:grpSpPr>
          <a:xfrm>
            <a:off x="309881" y="896047"/>
            <a:ext cx="6238404" cy="5317941"/>
            <a:chOff x="309880" y="325775"/>
            <a:chExt cx="6584239" cy="5852160"/>
          </a:xfrm>
        </p:grpSpPr>
        <p:sp>
          <p:nvSpPr>
            <p:cNvPr id="5" name="Rounded Rectangle 4"/>
            <p:cNvSpPr/>
            <p:nvPr/>
          </p:nvSpPr>
          <p:spPr>
            <a:xfrm>
              <a:off x="309880" y="325775"/>
              <a:ext cx="6584239" cy="585216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Head Anatomy Anatomical Model of Human Mouth Nasal Cavity Throat Oral Life  Size: Amazon.co.uk: Kitchen &amp; Home"/>
            <p:cNvPicPr>
              <a:picLocks noChangeAspect="1" noChangeArrowheads="1"/>
            </p:cNvPicPr>
            <p:nvPr/>
          </p:nvPicPr>
          <p:blipFill rotWithShape="1">
            <a:blip r:embed="rId2">
              <a:extLst>
                <a:ext uri="{28A0092B-C50C-407E-A947-70E740481C1C}">
                  <a14:useLocalDpi xmlns:a14="http://schemas.microsoft.com/office/drawing/2010/main" val="0"/>
                </a:ext>
              </a:extLst>
            </a:blip>
            <a:srcRect r="2680" b="30456"/>
            <a:stretch/>
          </p:blipFill>
          <p:spPr bwMode="auto">
            <a:xfrm>
              <a:off x="2582477" y="1896886"/>
              <a:ext cx="2460754" cy="2946399"/>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5" descr="Image result for swanse abay values logo">
              <a:extLst>
                <a:ext uri="{FF2B5EF4-FFF2-40B4-BE49-F238E27FC236}">
                  <a16:creationId xmlns:a16="http://schemas.microsoft.com/office/drawing/2014/main" id="{DFFEB09E-53CC-4FB2-B983-BFB7238DF02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37069" y="696547"/>
              <a:ext cx="2270198" cy="2219373"/>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7" descr="Image result for swanse abay values logo">
              <a:extLst>
                <a:ext uri="{FF2B5EF4-FFF2-40B4-BE49-F238E27FC236}">
                  <a16:creationId xmlns:a16="http://schemas.microsoft.com/office/drawing/2014/main" id="{4C8848D7-1712-43E0-8BD4-EE1A985753B0}"/>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323080" y="4559568"/>
              <a:ext cx="2414198" cy="128556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 descr="C:\Users\su001508\Desktop\New logos Swansea Bay\Abertawe_Swansea NHS Health Board.jpg">
              <a:extLst>
                <a:ext uri="{FF2B5EF4-FFF2-40B4-BE49-F238E27FC236}">
                  <a16:creationId xmlns:a16="http://schemas.microsoft.com/office/drawing/2014/main" id="{73E57379-7856-4A9E-8738-0752252169F6}"/>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620002" y="4897227"/>
              <a:ext cx="2911236" cy="735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phic 6" descr="Stethoscope">
              <a:extLst>
                <a:ext uri="{FF2B5EF4-FFF2-40B4-BE49-F238E27FC236}">
                  <a16:creationId xmlns:a16="http://schemas.microsoft.com/office/drawing/2014/main" id="{8AD7E607-B253-4EF1-91C9-E9AD6683769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23080" y="829790"/>
              <a:ext cx="2179879" cy="2179879"/>
            </a:xfrm>
            <a:prstGeom prst="rect">
              <a:avLst/>
            </a:prstGeom>
            <a:solidFill>
              <a:schemeClr val="bg1"/>
            </a:solidFill>
          </p:spPr>
        </p:pic>
      </p:grpSp>
    </p:spTree>
    <p:extLst>
      <p:ext uri="{BB962C8B-B14F-4D97-AF65-F5344CB8AC3E}">
        <p14:creationId xmlns:p14="http://schemas.microsoft.com/office/powerpoint/2010/main" val="1928696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3134" y="996197"/>
            <a:ext cx="6119260" cy="1325563"/>
          </a:xfrm>
        </p:spPr>
        <p:txBody>
          <a:bodyPr/>
          <a:lstStyle/>
          <a:p>
            <a:r>
              <a:rPr lang="en-GB" spc="600" dirty="0">
                <a:solidFill>
                  <a:schemeClr val="tx2"/>
                </a:solidFill>
              </a:rPr>
              <a:t>What We Want To Achieve</a:t>
            </a:r>
          </a:p>
        </p:txBody>
      </p:sp>
      <p:sp>
        <p:nvSpPr>
          <p:cNvPr id="5" name="Slide Number Placeholder 4"/>
          <p:cNvSpPr>
            <a:spLocks noGrp="1"/>
          </p:cNvSpPr>
          <p:nvPr>
            <p:ph type="sldNum" sz="quarter" idx="12"/>
          </p:nvPr>
        </p:nvSpPr>
        <p:spPr/>
        <p:txBody>
          <a:bodyPr/>
          <a:lstStyle/>
          <a:p>
            <a:fld id="{0160BB02-4396-4448-BDB7-470F85CDEC69}" type="slidenum">
              <a:rPr lang="en-GB" smtClean="0"/>
              <a:t>2</a:t>
            </a:fld>
            <a:endParaRPr lang="en-GB"/>
          </a:p>
        </p:txBody>
      </p:sp>
      <p:graphicFrame>
        <p:nvGraphicFramePr>
          <p:cNvPr id="6" name="Content Placeholder 2">
            <a:extLst>
              <a:ext uri="{FF2B5EF4-FFF2-40B4-BE49-F238E27FC236}">
                <a16:creationId xmlns:a16="http://schemas.microsoft.com/office/drawing/2014/main" id="{4D642709-4727-4D2A-AB21-753DC43607F7}"/>
              </a:ext>
            </a:extLst>
          </p:cNvPr>
          <p:cNvGraphicFramePr>
            <a:graphicFrameLocks noGrp="1"/>
          </p:cNvGraphicFramePr>
          <p:nvPr>
            <p:ph idx="1"/>
            <p:extLst>
              <p:ext uri="{D42A27DB-BD31-4B8C-83A1-F6EECF244321}">
                <p14:modId xmlns:p14="http://schemas.microsoft.com/office/powerpoint/2010/main" val="3808314543"/>
              </p:ext>
            </p:extLst>
          </p:nvPr>
        </p:nvGraphicFramePr>
        <p:xfrm>
          <a:off x="482600" y="3596188"/>
          <a:ext cx="10165218" cy="25884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7" name="Group 26"/>
          <p:cNvGrpSpPr/>
          <p:nvPr/>
        </p:nvGrpSpPr>
        <p:grpSpPr>
          <a:xfrm>
            <a:off x="7369730" y="268517"/>
            <a:ext cx="4335119" cy="3096513"/>
            <a:chOff x="3928440" y="1880743"/>
            <a:chExt cx="4335119" cy="3096513"/>
          </a:xfrm>
        </p:grpSpPr>
        <p:sp>
          <p:nvSpPr>
            <p:cNvPr id="7" name="Oval 6"/>
            <p:cNvSpPr/>
            <p:nvPr/>
          </p:nvSpPr>
          <p:spPr>
            <a:xfrm>
              <a:off x="5554110" y="2785846"/>
              <a:ext cx="1083779" cy="1083779"/>
            </a:xfrm>
            <a:prstGeom prst="ellipse">
              <a:avLst/>
            </a:prstGeom>
          </p:spPr>
          <p:style>
            <a:lnRef idx="2">
              <a:schemeClr val="lt1">
                <a:hueOff val="0"/>
                <a:satOff val="0"/>
                <a:lumOff val="0"/>
                <a:alphaOff val="0"/>
              </a:schemeClr>
            </a:lnRef>
            <a:fillRef idx="1">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grpSp>
          <p:nvGrpSpPr>
            <p:cNvPr id="8" name="Group 7"/>
            <p:cNvGrpSpPr/>
            <p:nvPr/>
          </p:nvGrpSpPr>
          <p:grpSpPr>
            <a:xfrm>
              <a:off x="5467407" y="1880743"/>
              <a:ext cx="1257184" cy="727680"/>
              <a:chOff x="1893627" y="0"/>
              <a:chExt cx="1257184" cy="727680"/>
            </a:xfrm>
          </p:grpSpPr>
          <p:sp>
            <p:nvSpPr>
              <p:cNvPr id="25" name="Rectangle 24"/>
              <p:cNvSpPr/>
              <p:nvPr/>
            </p:nvSpPr>
            <p:spPr>
              <a:xfrm>
                <a:off x="1893627" y="0"/>
                <a:ext cx="1257184" cy="727680"/>
              </a:xfrm>
              <a:prstGeom prst="rect">
                <a:avLst/>
              </a:prstGeom>
              <a:noFill/>
              <a:ln>
                <a:noFill/>
              </a:ln>
              <a:sp3d/>
            </p:spPr>
            <p:style>
              <a:lnRef idx="0">
                <a:scrgbClr r="0" g="0" b="0"/>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sp>
          <p:sp>
            <p:nvSpPr>
              <p:cNvPr id="26" name="TextBox 25"/>
              <p:cNvSpPr txBox="1"/>
              <p:nvPr/>
            </p:nvSpPr>
            <p:spPr>
              <a:xfrm>
                <a:off x="1893627" y="0"/>
                <a:ext cx="1257184" cy="727680"/>
              </a:xfrm>
              <a:prstGeom prst="rect">
                <a:avLst/>
              </a:prstGeom>
              <a:sp3d/>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r>
                  <a:rPr lang="en-GB" sz="1200" b="1" kern="1200" dirty="0"/>
                  <a:t>Timely access to prevention focused NHS dental care</a:t>
                </a:r>
                <a:endParaRPr lang="en-US" sz="1200" b="1" kern="1200" dirty="0"/>
              </a:p>
            </p:txBody>
          </p:sp>
        </p:grpSp>
        <p:sp>
          <p:nvSpPr>
            <p:cNvPr id="9" name="Oval 8"/>
            <p:cNvSpPr/>
            <p:nvPr/>
          </p:nvSpPr>
          <p:spPr>
            <a:xfrm>
              <a:off x="5966379" y="3085279"/>
              <a:ext cx="1083779" cy="1083779"/>
            </a:xfrm>
            <a:prstGeom prst="ellipse">
              <a:avLst/>
            </a:prstGeom>
          </p:spPr>
          <p:style>
            <a:lnRef idx="2">
              <a:schemeClr val="lt1">
                <a:hueOff val="0"/>
                <a:satOff val="0"/>
                <a:lumOff val="0"/>
                <a:alphaOff val="0"/>
              </a:schemeClr>
            </a:lnRef>
            <a:fillRef idx="1">
              <a:schemeClr val="accent3">
                <a:alpha val="50000"/>
                <a:hueOff val="0"/>
                <a:satOff val="0"/>
                <a:lumOff val="0"/>
                <a:alphaOff val="0"/>
              </a:schemeClr>
            </a:fillRef>
            <a:effectRef idx="0">
              <a:schemeClr val="accent3">
                <a:alpha val="50000"/>
                <a:hueOff val="0"/>
                <a:satOff val="0"/>
                <a:lumOff val="0"/>
                <a:alphaOff val="0"/>
              </a:schemeClr>
            </a:effectRef>
            <a:fontRef idx="minor">
              <a:schemeClr val="tx1"/>
            </a:fontRef>
          </p:style>
        </p:sp>
        <p:grpSp>
          <p:nvGrpSpPr>
            <p:cNvPr id="10" name="Group 9"/>
            <p:cNvGrpSpPr/>
            <p:nvPr/>
          </p:nvGrpSpPr>
          <p:grpSpPr>
            <a:xfrm>
              <a:off x="7136428" y="2840662"/>
              <a:ext cx="1127131" cy="789611"/>
              <a:chOff x="3562648" y="959919"/>
              <a:chExt cx="1127131" cy="789611"/>
            </a:xfrm>
          </p:grpSpPr>
          <p:sp>
            <p:nvSpPr>
              <p:cNvPr id="23" name="Rectangle 22"/>
              <p:cNvSpPr/>
              <p:nvPr/>
            </p:nvSpPr>
            <p:spPr>
              <a:xfrm>
                <a:off x="3562648" y="959919"/>
                <a:ext cx="1127131" cy="789611"/>
              </a:xfrm>
              <a:prstGeom prst="rect">
                <a:avLst/>
              </a:prstGeom>
              <a:noFill/>
              <a:ln>
                <a:noFill/>
              </a:ln>
              <a:sp3d/>
            </p:spPr>
            <p:style>
              <a:lnRef idx="0">
                <a:scrgbClr r="0" g="0" b="0"/>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sp>
          <p:sp>
            <p:nvSpPr>
              <p:cNvPr id="24" name="TextBox 23"/>
              <p:cNvSpPr txBox="1"/>
              <p:nvPr/>
            </p:nvSpPr>
            <p:spPr>
              <a:xfrm>
                <a:off x="3562648" y="959919"/>
                <a:ext cx="1127131" cy="789611"/>
              </a:xfrm>
              <a:prstGeom prst="rect">
                <a:avLst/>
              </a:prstGeom>
              <a:sp3d/>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r>
                  <a:rPr lang="en-GB" sz="1200" b="1" kern="1200" dirty="0"/>
                  <a:t>Sustained and whole system change underpinned by contract reform</a:t>
                </a:r>
                <a:endParaRPr lang="en-US" sz="1200" b="1" kern="1200" dirty="0"/>
              </a:p>
            </p:txBody>
          </p:sp>
        </p:grpSp>
        <p:sp>
          <p:nvSpPr>
            <p:cNvPr id="11" name="Oval 10"/>
            <p:cNvSpPr/>
            <p:nvPr/>
          </p:nvSpPr>
          <p:spPr>
            <a:xfrm>
              <a:off x="5809015" y="3547596"/>
              <a:ext cx="1083779" cy="1083779"/>
            </a:xfrm>
            <a:prstGeom prst="ellipse">
              <a:avLst/>
            </a:prstGeom>
          </p:spPr>
          <p:style>
            <a:lnRef idx="2">
              <a:schemeClr val="lt1">
                <a:hueOff val="0"/>
                <a:satOff val="0"/>
                <a:lumOff val="0"/>
                <a:alphaOff val="0"/>
              </a:schemeClr>
            </a:lnRef>
            <a:fillRef idx="1">
              <a:schemeClr val="accent4">
                <a:alpha val="50000"/>
                <a:hueOff val="0"/>
                <a:satOff val="0"/>
                <a:lumOff val="0"/>
                <a:alphaOff val="0"/>
              </a:schemeClr>
            </a:fillRef>
            <a:effectRef idx="0">
              <a:schemeClr val="accent4">
                <a:alpha val="50000"/>
                <a:hueOff val="0"/>
                <a:satOff val="0"/>
                <a:lumOff val="0"/>
                <a:alphaOff val="0"/>
              </a:schemeClr>
            </a:effectRef>
            <a:fontRef idx="minor">
              <a:schemeClr val="tx1"/>
            </a:fontRef>
          </p:style>
        </p:sp>
        <p:grpSp>
          <p:nvGrpSpPr>
            <p:cNvPr id="12" name="Group 11"/>
            <p:cNvGrpSpPr/>
            <p:nvPr/>
          </p:nvGrpSpPr>
          <p:grpSpPr>
            <a:xfrm>
              <a:off x="6963023" y="4187645"/>
              <a:ext cx="1127131" cy="789611"/>
              <a:chOff x="3389243" y="2306902"/>
              <a:chExt cx="1127131" cy="789611"/>
            </a:xfrm>
          </p:grpSpPr>
          <p:sp>
            <p:nvSpPr>
              <p:cNvPr id="21" name="Rectangle 20"/>
              <p:cNvSpPr/>
              <p:nvPr/>
            </p:nvSpPr>
            <p:spPr>
              <a:xfrm>
                <a:off x="3389243" y="2306902"/>
                <a:ext cx="1127131" cy="789611"/>
              </a:xfrm>
              <a:prstGeom prst="rect">
                <a:avLst/>
              </a:prstGeom>
              <a:noFill/>
              <a:ln>
                <a:noFill/>
              </a:ln>
              <a:sp3d/>
            </p:spPr>
            <p:style>
              <a:lnRef idx="0">
                <a:scrgbClr r="0" g="0" b="0"/>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sp>
          <p:sp>
            <p:nvSpPr>
              <p:cNvPr id="22" name="TextBox 21"/>
              <p:cNvSpPr txBox="1"/>
              <p:nvPr/>
            </p:nvSpPr>
            <p:spPr>
              <a:xfrm>
                <a:off x="3389243" y="2306902"/>
                <a:ext cx="1127131" cy="789611"/>
              </a:xfrm>
              <a:prstGeom prst="rect">
                <a:avLst/>
              </a:prstGeom>
              <a:sp3d/>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r>
                  <a:rPr lang="en-GB" sz="1200" b="1" kern="1200" dirty="0"/>
                  <a:t>Teams that are trained, supported and delivering</a:t>
                </a:r>
                <a:endParaRPr lang="en-US" sz="1200" b="1" kern="1200" dirty="0"/>
              </a:p>
            </p:txBody>
          </p:sp>
        </p:grpSp>
        <p:sp>
          <p:nvSpPr>
            <p:cNvPr id="13" name="Oval 12"/>
            <p:cNvSpPr/>
            <p:nvPr/>
          </p:nvSpPr>
          <p:spPr>
            <a:xfrm>
              <a:off x="5299205" y="3570193"/>
              <a:ext cx="1083779" cy="1083779"/>
            </a:xfrm>
            <a:prstGeom prst="ellipse">
              <a:avLst/>
            </a:prstGeom>
          </p:spPr>
          <p:style>
            <a:lnRef idx="2">
              <a:schemeClr val="lt1">
                <a:hueOff val="0"/>
                <a:satOff val="0"/>
                <a:lumOff val="0"/>
                <a:alphaOff val="0"/>
              </a:schemeClr>
            </a:lnRef>
            <a:fillRef idx="1">
              <a:schemeClr val="accent5">
                <a:alpha val="50000"/>
                <a:hueOff val="0"/>
                <a:satOff val="0"/>
                <a:lumOff val="0"/>
                <a:alphaOff val="0"/>
              </a:schemeClr>
            </a:fillRef>
            <a:effectRef idx="0">
              <a:schemeClr val="accent5">
                <a:alpha val="50000"/>
                <a:hueOff val="0"/>
                <a:satOff val="0"/>
                <a:lumOff val="0"/>
                <a:alphaOff val="0"/>
              </a:schemeClr>
            </a:effectRef>
            <a:fontRef idx="minor">
              <a:schemeClr val="tx1"/>
            </a:fontRef>
          </p:style>
        </p:sp>
        <p:grpSp>
          <p:nvGrpSpPr>
            <p:cNvPr id="14" name="Group 13"/>
            <p:cNvGrpSpPr/>
            <p:nvPr/>
          </p:nvGrpSpPr>
          <p:grpSpPr>
            <a:xfrm>
              <a:off x="4101844" y="4187645"/>
              <a:ext cx="1127131" cy="789611"/>
              <a:chOff x="528064" y="2306902"/>
              <a:chExt cx="1127131" cy="789611"/>
            </a:xfrm>
          </p:grpSpPr>
          <p:sp>
            <p:nvSpPr>
              <p:cNvPr id="19" name="Rectangle 18"/>
              <p:cNvSpPr/>
              <p:nvPr/>
            </p:nvSpPr>
            <p:spPr>
              <a:xfrm>
                <a:off x="528064" y="2306902"/>
                <a:ext cx="1127131" cy="789611"/>
              </a:xfrm>
              <a:prstGeom prst="rect">
                <a:avLst/>
              </a:prstGeom>
              <a:noFill/>
              <a:ln>
                <a:noFill/>
              </a:ln>
              <a:sp3d/>
            </p:spPr>
            <p:style>
              <a:lnRef idx="0">
                <a:scrgbClr r="0" g="0" b="0"/>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sp>
          <p:sp>
            <p:nvSpPr>
              <p:cNvPr id="20" name="TextBox 19"/>
              <p:cNvSpPr txBox="1"/>
              <p:nvPr/>
            </p:nvSpPr>
            <p:spPr>
              <a:xfrm>
                <a:off x="528064" y="2306902"/>
                <a:ext cx="1127131" cy="789611"/>
              </a:xfrm>
              <a:prstGeom prst="rect">
                <a:avLst/>
              </a:prstGeom>
              <a:sp3d/>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r>
                  <a:rPr lang="en-GB" sz="1200" b="1" kern="1200" dirty="0"/>
                  <a:t>Oral health intelligence and evidence driving improvement</a:t>
                </a:r>
                <a:endParaRPr lang="en-US" sz="1200" b="1" kern="1200" dirty="0"/>
              </a:p>
            </p:txBody>
          </p:sp>
        </p:grpSp>
        <p:sp>
          <p:nvSpPr>
            <p:cNvPr id="15" name="Oval 14"/>
            <p:cNvSpPr/>
            <p:nvPr/>
          </p:nvSpPr>
          <p:spPr>
            <a:xfrm>
              <a:off x="5141840" y="3085279"/>
              <a:ext cx="1083779" cy="1083779"/>
            </a:xfrm>
            <a:prstGeom prst="ellipse">
              <a:avLst/>
            </a:prstGeom>
          </p:spPr>
          <p:style>
            <a:lnRef idx="2">
              <a:schemeClr val="lt1">
                <a:hueOff val="0"/>
                <a:satOff val="0"/>
                <a:lumOff val="0"/>
                <a:alphaOff val="0"/>
              </a:schemeClr>
            </a:lnRef>
            <a:fillRef idx="1">
              <a:schemeClr val="accent6">
                <a:alpha val="50000"/>
                <a:hueOff val="0"/>
                <a:satOff val="0"/>
                <a:lumOff val="0"/>
                <a:alphaOff val="0"/>
              </a:schemeClr>
            </a:fillRef>
            <a:effectRef idx="0">
              <a:schemeClr val="accent6">
                <a:alpha val="50000"/>
                <a:hueOff val="0"/>
                <a:satOff val="0"/>
                <a:lumOff val="0"/>
                <a:alphaOff val="0"/>
              </a:schemeClr>
            </a:effectRef>
            <a:fontRef idx="minor">
              <a:schemeClr val="tx1"/>
            </a:fontRef>
          </p:style>
        </p:sp>
        <p:grpSp>
          <p:nvGrpSpPr>
            <p:cNvPr id="16" name="Group 15"/>
            <p:cNvGrpSpPr/>
            <p:nvPr/>
          </p:nvGrpSpPr>
          <p:grpSpPr>
            <a:xfrm>
              <a:off x="3928440" y="2840662"/>
              <a:ext cx="1127131" cy="789611"/>
              <a:chOff x="354660" y="959919"/>
              <a:chExt cx="1127131" cy="789611"/>
            </a:xfrm>
          </p:grpSpPr>
          <p:sp>
            <p:nvSpPr>
              <p:cNvPr id="17" name="Rectangle 16"/>
              <p:cNvSpPr/>
              <p:nvPr/>
            </p:nvSpPr>
            <p:spPr>
              <a:xfrm>
                <a:off x="354660" y="959919"/>
                <a:ext cx="1127131" cy="789611"/>
              </a:xfrm>
              <a:prstGeom prst="rect">
                <a:avLst/>
              </a:prstGeom>
              <a:noFill/>
              <a:ln>
                <a:noFill/>
              </a:ln>
              <a:sp3d/>
            </p:spPr>
            <p:style>
              <a:lnRef idx="0">
                <a:scrgbClr r="0" g="0" b="0"/>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sp>
          <p:sp>
            <p:nvSpPr>
              <p:cNvPr id="18" name="TextBox 17"/>
              <p:cNvSpPr txBox="1"/>
              <p:nvPr/>
            </p:nvSpPr>
            <p:spPr>
              <a:xfrm>
                <a:off x="354660" y="959919"/>
                <a:ext cx="1127131" cy="789611"/>
              </a:xfrm>
              <a:prstGeom prst="rect">
                <a:avLst/>
              </a:prstGeom>
              <a:sp3d/>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r>
                  <a:rPr lang="en-US" sz="1200" b="1" kern="1200" dirty="0"/>
                  <a:t>Improve population health and wellbeing</a:t>
                </a:r>
              </a:p>
            </p:txBody>
          </p:sp>
        </p:grpSp>
      </p:grpSp>
      <p:sp>
        <p:nvSpPr>
          <p:cNvPr id="3" name="Footer Placeholder 2"/>
          <p:cNvSpPr>
            <a:spLocks noGrp="1"/>
          </p:cNvSpPr>
          <p:nvPr>
            <p:ph type="ftr" sz="quarter" idx="11"/>
          </p:nvPr>
        </p:nvSpPr>
        <p:spPr/>
        <p:txBody>
          <a:bodyPr/>
          <a:lstStyle/>
          <a:p>
            <a:r>
              <a:rPr lang="en-GB"/>
              <a:t>Developing Dental Care Pathways for Access Patients Draft</a:t>
            </a:r>
          </a:p>
        </p:txBody>
      </p:sp>
    </p:spTree>
    <p:extLst>
      <p:ext uri="{BB962C8B-B14F-4D97-AF65-F5344CB8AC3E}">
        <p14:creationId xmlns:p14="http://schemas.microsoft.com/office/powerpoint/2010/main" val="3450896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pc="600" dirty="0">
                <a:solidFill>
                  <a:schemeClr val="tx2"/>
                </a:solidFill>
              </a:rPr>
              <a:t>PRINCIPLES AND GUIDANCE</a:t>
            </a:r>
          </a:p>
        </p:txBody>
      </p:sp>
      <p:sp>
        <p:nvSpPr>
          <p:cNvPr id="3" name="Content Placeholder 2"/>
          <p:cNvSpPr>
            <a:spLocks noGrp="1"/>
          </p:cNvSpPr>
          <p:nvPr>
            <p:ph idx="1"/>
          </p:nvPr>
        </p:nvSpPr>
        <p:spPr/>
        <p:txBody>
          <a:bodyPr>
            <a:normAutofit/>
          </a:bodyPr>
          <a:lstStyle/>
          <a:p>
            <a:pPr marL="0" indent="0" algn="just">
              <a:spcBef>
                <a:spcPts val="600"/>
              </a:spcBef>
              <a:spcAft>
                <a:spcPts val="600"/>
              </a:spcAft>
              <a:buNone/>
            </a:pPr>
            <a:r>
              <a:rPr lang="en-GB" u="sng" spc="600" dirty="0"/>
              <a:t>Referral Management Centre</a:t>
            </a:r>
            <a:r>
              <a:rPr lang="en-GB" spc="600" dirty="0"/>
              <a:t> (RMC)</a:t>
            </a:r>
            <a:endParaRPr lang="en-GB" sz="1200" dirty="0"/>
          </a:p>
          <a:p>
            <a:pPr marL="0" algn="just">
              <a:spcBef>
                <a:spcPts val="600"/>
              </a:spcBef>
              <a:spcAft>
                <a:spcPts val="600"/>
              </a:spcAft>
            </a:pPr>
            <a:endParaRPr lang="en-GB" sz="2400" dirty="0"/>
          </a:p>
          <a:p>
            <a:pPr marL="0" algn="just">
              <a:spcBef>
                <a:spcPts val="600"/>
              </a:spcBef>
              <a:spcAft>
                <a:spcPts val="600"/>
              </a:spcAft>
            </a:pPr>
            <a:r>
              <a:rPr lang="en-GB" sz="2400" dirty="0"/>
              <a:t>Triage contact with patient needs to be more comprehensive</a:t>
            </a:r>
          </a:p>
          <a:p>
            <a:pPr marL="0" algn="just">
              <a:spcBef>
                <a:spcPts val="600"/>
              </a:spcBef>
              <a:spcAft>
                <a:spcPts val="600"/>
              </a:spcAft>
            </a:pPr>
            <a:r>
              <a:rPr lang="en-GB" sz="2400" dirty="0"/>
              <a:t>Robust triage template and further training for members of the team:</a:t>
            </a:r>
          </a:p>
          <a:p>
            <a:pPr marL="457200" lvl="1" algn="just">
              <a:spcBef>
                <a:spcPts val="600"/>
              </a:spcBef>
              <a:spcAft>
                <a:spcPts val="600"/>
              </a:spcAft>
            </a:pPr>
            <a:r>
              <a:rPr lang="en-GB" sz="2000" dirty="0"/>
              <a:t>Training to be provided by the DPA team/Primary Care team</a:t>
            </a:r>
          </a:p>
          <a:p>
            <a:pPr marL="457200" lvl="1" algn="just">
              <a:spcBef>
                <a:spcPts val="600"/>
              </a:spcBef>
              <a:spcAft>
                <a:spcPts val="600"/>
              </a:spcAft>
            </a:pPr>
            <a:r>
              <a:rPr lang="en-GB" sz="2000" dirty="0"/>
              <a:t>Monitoring via 3-montly audit of the RMC data done by Primary Care team</a:t>
            </a:r>
          </a:p>
          <a:p>
            <a:pPr marL="457200" lvl="1" algn="just">
              <a:spcBef>
                <a:spcPts val="600"/>
              </a:spcBef>
              <a:spcAft>
                <a:spcPts val="600"/>
              </a:spcAft>
            </a:pPr>
            <a:r>
              <a:rPr lang="en-GB" sz="2000" dirty="0"/>
              <a:t>Operates 7/7 (out of hours)</a:t>
            </a:r>
          </a:p>
          <a:p>
            <a:pPr algn="just"/>
            <a:endParaRPr lang="en-GB" dirty="0"/>
          </a:p>
        </p:txBody>
      </p:sp>
      <p:sp>
        <p:nvSpPr>
          <p:cNvPr id="5" name="Slide Number Placeholder 4"/>
          <p:cNvSpPr>
            <a:spLocks noGrp="1"/>
          </p:cNvSpPr>
          <p:nvPr>
            <p:ph type="sldNum" sz="quarter" idx="12"/>
          </p:nvPr>
        </p:nvSpPr>
        <p:spPr/>
        <p:txBody>
          <a:bodyPr/>
          <a:lstStyle/>
          <a:p>
            <a:fld id="{0160BB02-4396-4448-BDB7-470F85CDEC69}" type="slidenum">
              <a:rPr lang="en-GB" smtClean="0"/>
              <a:t>3</a:t>
            </a:fld>
            <a:endParaRPr lang="en-GB"/>
          </a:p>
        </p:txBody>
      </p:sp>
      <p:cxnSp>
        <p:nvCxnSpPr>
          <p:cNvPr id="6" name="Straight Connector 5"/>
          <p:cNvCxnSpPr/>
          <p:nvPr/>
        </p:nvCxnSpPr>
        <p:spPr>
          <a:xfrm>
            <a:off x="838200" y="1406013"/>
            <a:ext cx="10606548" cy="682"/>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7"/>
          <p:cNvSpPr>
            <a:spLocks noGrp="1"/>
          </p:cNvSpPr>
          <p:nvPr>
            <p:ph type="ftr" sz="quarter" idx="11"/>
          </p:nvPr>
        </p:nvSpPr>
        <p:spPr/>
        <p:txBody>
          <a:bodyPr/>
          <a:lstStyle/>
          <a:p>
            <a:r>
              <a:rPr lang="en-GB"/>
              <a:t>Developing Dental Care Pathways for Access Patients Draft</a:t>
            </a:r>
          </a:p>
        </p:txBody>
      </p:sp>
    </p:spTree>
    <p:extLst>
      <p:ext uri="{BB962C8B-B14F-4D97-AF65-F5344CB8AC3E}">
        <p14:creationId xmlns:p14="http://schemas.microsoft.com/office/powerpoint/2010/main" val="2255963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pc="600" dirty="0">
                <a:solidFill>
                  <a:schemeClr val="tx2"/>
                </a:solidFill>
              </a:rPr>
              <a:t>PRINCIPLES AND GUIDANCE</a:t>
            </a:r>
          </a:p>
        </p:txBody>
      </p:sp>
      <p:sp>
        <p:nvSpPr>
          <p:cNvPr id="3" name="Content Placeholder 2"/>
          <p:cNvSpPr>
            <a:spLocks noGrp="1"/>
          </p:cNvSpPr>
          <p:nvPr>
            <p:ph idx="1"/>
          </p:nvPr>
        </p:nvSpPr>
        <p:spPr/>
        <p:txBody>
          <a:bodyPr>
            <a:normAutofit/>
          </a:bodyPr>
          <a:lstStyle/>
          <a:p>
            <a:pPr marL="0" indent="0" algn="just">
              <a:spcBef>
                <a:spcPts val="600"/>
              </a:spcBef>
              <a:spcAft>
                <a:spcPts val="600"/>
              </a:spcAft>
              <a:buNone/>
            </a:pPr>
            <a:r>
              <a:rPr lang="en-GB" u="sng" spc="600" dirty="0"/>
              <a:t>Referral Management Centre</a:t>
            </a:r>
            <a:r>
              <a:rPr lang="en-GB" spc="600" dirty="0"/>
              <a:t> (RMC)</a:t>
            </a:r>
            <a:endParaRPr lang="en-GB" sz="2400" dirty="0"/>
          </a:p>
          <a:p>
            <a:pPr marL="0" algn="just">
              <a:spcBef>
                <a:spcPts val="600"/>
              </a:spcBef>
              <a:spcAft>
                <a:spcPts val="600"/>
              </a:spcAft>
            </a:pPr>
            <a:endParaRPr lang="en-GB" sz="2400" dirty="0"/>
          </a:p>
          <a:p>
            <a:pPr marL="0" algn="just">
              <a:spcBef>
                <a:spcPts val="600"/>
              </a:spcBef>
              <a:spcAft>
                <a:spcPts val="600"/>
              </a:spcAft>
            </a:pPr>
            <a:r>
              <a:rPr lang="en-GB" sz="2400" dirty="0"/>
              <a:t>Triage template (</a:t>
            </a:r>
            <a:r>
              <a:rPr lang="en-GB" sz="2400" u="sng" dirty="0"/>
              <a:t>examples questions</a:t>
            </a:r>
            <a:r>
              <a:rPr lang="en-GB" sz="2400" dirty="0"/>
              <a:t>):</a:t>
            </a:r>
            <a:endParaRPr lang="en-GB" dirty="0"/>
          </a:p>
          <a:p>
            <a:pPr marL="0" lvl="1" indent="0" algn="just">
              <a:spcBef>
                <a:spcPts val="600"/>
              </a:spcBef>
              <a:spcAft>
                <a:spcPts val="600"/>
              </a:spcAft>
              <a:buNone/>
            </a:pPr>
            <a:r>
              <a:rPr lang="en-GB" sz="2000" b="1" i="1" dirty="0"/>
              <a:t>However you answer this question, you will have an appointment to address your urgent need/ emergency care </a:t>
            </a:r>
          </a:p>
          <a:p>
            <a:pPr marL="457200" lvl="1" algn="just">
              <a:spcBef>
                <a:spcPts val="600"/>
              </a:spcBef>
              <a:spcAft>
                <a:spcPts val="600"/>
              </a:spcAft>
            </a:pPr>
            <a:r>
              <a:rPr lang="en-GB" sz="2000" dirty="0"/>
              <a:t>“Would you like to see a dentist and just have a one off appointment to deal with the urgent need/emergency care?”</a:t>
            </a:r>
          </a:p>
          <a:p>
            <a:pPr marL="228600" lvl="1" indent="0" algn="just">
              <a:spcBef>
                <a:spcPts val="600"/>
              </a:spcBef>
              <a:spcAft>
                <a:spcPts val="600"/>
              </a:spcAft>
              <a:buNone/>
            </a:pPr>
            <a:r>
              <a:rPr lang="en-GB" sz="2000" i="1" dirty="0"/>
              <a:t>or</a:t>
            </a:r>
          </a:p>
          <a:p>
            <a:pPr marL="457200" lvl="1" algn="just">
              <a:spcBef>
                <a:spcPts val="600"/>
              </a:spcBef>
              <a:spcAft>
                <a:spcPts val="600"/>
              </a:spcAft>
            </a:pPr>
            <a:r>
              <a:rPr lang="en-GB" sz="2000" dirty="0"/>
              <a:t>“Would you like to see a dentist to address the urgent need/emergency care and also to see you for a one course of  treatment to treat other problems and stabilise your dental health?”</a:t>
            </a:r>
          </a:p>
        </p:txBody>
      </p:sp>
      <p:sp>
        <p:nvSpPr>
          <p:cNvPr id="5" name="Slide Number Placeholder 4"/>
          <p:cNvSpPr>
            <a:spLocks noGrp="1"/>
          </p:cNvSpPr>
          <p:nvPr>
            <p:ph type="sldNum" sz="quarter" idx="12"/>
          </p:nvPr>
        </p:nvSpPr>
        <p:spPr/>
        <p:txBody>
          <a:bodyPr/>
          <a:lstStyle/>
          <a:p>
            <a:fld id="{0160BB02-4396-4448-BDB7-470F85CDEC69}" type="slidenum">
              <a:rPr lang="en-GB" smtClean="0"/>
              <a:t>4</a:t>
            </a:fld>
            <a:endParaRPr lang="en-GB"/>
          </a:p>
        </p:txBody>
      </p:sp>
      <p:cxnSp>
        <p:nvCxnSpPr>
          <p:cNvPr id="6" name="Straight Connector 5"/>
          <p:cNvCxnSpPr/>
          <p:nvPr/>
        </p:nvCxnSpPr>
        <p:spPr>
          <a:xfrm>
            <a:off x="838200" y="1406013"/>
            <a:ext cx="10606548" cy="682"/>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11"/>
          </p:nvPr>
        </p:nvSpPr>
        <p:spPr/>
        <p:txBody>
          <a:bodyPr/>
          <a:lstStyle/>
          <a:p>
            <a:r>
              <a:rPr lang="en-GB"/>
              <a:t>Developing Dental Care Pathways for Access Patients Draft</a:t>
            </a:r>
          </a:p>
        </p:txBody>
      </p:sp>
    </p:spTree>
    <p:extLst>
      <p:ext uri="{BB962C8B-B14F-4D97-AF65-F5344CB8AC3E}">
        <p14:creationId xmlns:p14="http://schemas.microsoft.com/office/powerpoint/2010/main" val="1104417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pc="600" dirty="0">
                <a:solidFill>
                  <a:schemeClr val="tx2"/>
                </a:solidFill>
              </a:rPr>
              <a:t>PRINCIPLES AND GUIDANCE</a:t>
            </a:r>
          </a:p>
        </p:txBody>
      </p:sp>
      <p:sp>
        <p:nvSpPr>
          <p:cNvPr id="3" name="Content Placeholder 2"/>
          <p:cNvSpPr>
            <a:spLocks noGrp="1"/>
          </p:cNvSpPr>
          <p:nvPr>
            <p:ph idx="1"/>
          </p:nvPr>
        </p:nvSpPr>
        <p:spPr/>
        <p:txBody>
          <a:bodyPr>
            <a:normAutofit/>
          </a:bodyPr>
          <a:lstStyle/>
          <a:p>
            <a:pPr algn="just"/>
            <a:r>
              <a:rPr lang="en-GB" dirty="0"/>
              <a:t>Regular care is not readily available as GDS is prioritising:</a:t>
            </a:r>
          </a:p>
          <a:p>
            <a:pPr lvl="1" algn="just"/>
            <a:r>
              <a:rPr lang="en-GB" dirty="0"/>
              <a:t>backlog of outstanding treatments</a:t>
            </a:r>
          </a:p>
          <a:p>
            <a:pPr lvl="1" algn="just"/>
            <a:r>
              <a:rPr lang="en-GB" dirty="0"/>
              <a:t>urgent known dental needs</a:t>
            </a:r>
          </a:p>
          <a:p>
            <a:pPr algn="just"/>
            <a:r>
              <a:rPr lang="en-GB" dirty="0"/>
              <a:t>These pathways do not include &lt;18 patients – new specific pathway to be developed</a:t>
            </a:r>
          </a:p>
          <a:p>
            <a:pPr algn="just"/>
            <a:endParaRPr lang="en-GB" b="1" dirty="0"/>
          </a:p>
          <a:p>
            <a:pPr algn="just"/>
            <a:r>
              <a:rPr lang="en-GB" b="1" dirty="0"/>
              <a:t>The contents of the slides 6, 7 and 8 are a starting position to initiate a discussion; they are not intended to be the final outcome or be comprehensive.</a:t>
            </a:r>
          </a:p>
        </p:txBody>
      </p:sp>
      <p:sp>
        <p:nvSpPr>
          <p:cNvPr id="5" name="Slide Number Placeholder 4"/>
          <p:cNvSpPr>
            <a:spLocks noGrp="1"/>
          </p:cNvSpPr>
          <p:nvPr>
            <p:ph type="sldNum" sz="quarter" idx="12"/>
          </p:nvPr>
        </p:nvSpPr>
        <p:spPr/>
        <p:txBody>
          <a:bodyPr/>
          <a:lstStyle/>
          <a:p>
            <a:fld id="{0160BB02-4396-4448-BDB7-470F85CDEC69}" type="slidenum">
              <a:rPr lang="en-GB" smtClean="0"/>
              <a:t>5</a:t>
            </a:fld>
            <a:endParaRPr lang="en-GB"/>
          </a:p>
        </p:txBody>
      </p:sp>
      <p:cxnSp>
        <p:nvCxnSpPr>
          <p:cNvPr id="8" name="Straight Connector 7"/>
          <p:cNvCxnSpPr/>
          <p:nvPr/>
        </p:nvCxnSpPr>
        <p:spPr>
          <a:xfrm>
            <a:off x="838200" y="1406013"/>
            <a:ext cx="10606548" cy="682"/>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11"/>
          </p:nvPr>
        </p:nvSpPr>
        <p:spPr/>
        <p:txBody>
          <a:bodyPr/>
          <a:lstStyle/>
          <a:p>
            <a:r>
              <a:rPr lang="en-GB"/>
              <a:t>Developing Dental Care Pathways for Access Patients Draft</a:t>
            </a:r>
          </a:p>
        </p:txBody>
      </p:sp>
    </p:spTree>
    <p:extLst>
      <p:ext uri="{BB962C8B-B14F-4D97-AF65-F5344CB8AC3E}">
        <p14:creationId xmlns:p14="http://schemas.microsoft.com/office/powerpoint/2010/main" val="2298590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33136" y="589935"/>
            <a:ext cx="5280893" cy="1081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Patient calls 111 in pain gets directed to RMC</a:t>
            </a:r>
          </a:p>
        </p:txBody>
      </p:sp>
      <p:sp>
        <p:nvSpPr>
          <p:cNvPr id="8" name="Rectangle 7"/>
          <p:cNvSpPr>
            <a:spLocks/>
          </p:cNvSpPr>
          <p:nvPr/>
        </p:nvSpPr>
        <p:spPr>
          <a:xfrm>
            <a:off x="3333136" y="1997743"/>
            <a:ext cx="5280893" cy="673148"/>
          </a:xfrm>
          <a:prstGeom prst="rect">
            <a:avLst/>
          </a:prstGeom>
        </p:spPr>
        <p:style>
          <a:lnRef idx="3">
            <a:schemeClr val="lt1"/>
          </a:lnRef>
          <a:fillRef idx="1">
            <a:schemeClr val="accent2"/>
          </a:fillRef>
          <a:effectRef idx="1">
            <a:schemeClr val="accent2"/>
          </a:effectRef>
          <a:fontRef idx="minor">
            <a:schemeClr val="lt1"/>
          </a:fontRef>
        </p:style>
        <p:txBody>
          <a:bodyPr wrap="square" anchor="ctr">
            <a:noAutofit/>
          </a:bodyPr>
          <a:lstStyle/>
          <a:p>
            <a:pPr lvl="0" algn="ctr"/>
            <a:r>
              <a:rPr lang="en-US" dirty="0"/>
              <a:t>Patient payment of £14.70</a:t>
            </a:r>
          </a:p>
        </p:txBody>
      </p:sp>
      <p:sp>
        <p:nvSpPr>
          <p:cNvPr id="9" name="Rectangle 8"/>
          <p:cNvSpPr/>
          <p:nvPr/>
        </p:nvSpPr>
        <p:spPr>
          <a:xfrm>
            <a:off x="3333136" y="3300972"/>
            <a:ext cx="5280893" cy="1477328"/>
          </a:xfrm>
          <a:prstGeom prst="rect">
            <a:avLst/>
          </a:prstGeom>
        </p:spPr>
        <p:style>
          <a:lnRef idx="3">
            <a:schemeClr val="lt1"/>
          </a:lnRef>
          <a:fillRef idx="1">
            <a:schemeClr val="accent2"/>
          </a:fillRef>
          <a:effectRef idx="1">
            <a:schemeClr val="accent2"/>
          </a:effectRef>
          <a:fontRef idx="minor">
            <a:schemeClr val="lt1"/>
          </a:fontRef>
        </p:style>
        <p:txBody>
          <a:bodyPr wrap="square" anchor="ctr">
            <a:spAutoFit/>
          </a:bodyPr>
          <a:lstStyle/>
          <a:p>
            <a:pPr algn="ctr"/>
            <a:r>
              <a:rPr lang="en-US" dirty="0">
                <a:solidFill>
                  <a:schemeClr val="lt1"/>
                </a:solidFill>
              </a:rPr>
              <a:t>IHA slot of 30 minutes for urgent treatment</a:t>
            </a:r>
          </a:p>
          <a:p>
            <a:pPr algn="ctr"/>
            <a:r>
              <a:rPr lang="en-US" dirty="0"/>
              <a:t>U</a:t>
            </a:r>
            <a:r>
              <a:rPr lang="en-US" dirty="0">
                <a:solidFill>
                  <a:schemeClr val="lt1"/>
                </a:solidFill>
              </a:rPr>
              <a:t>rgent Acorn </a:t>
            </a:r>
            <a:r>
              <a:rPr lang="en-US" dirty="0"/>
              <a:t>and</a:t>
            </a:r>
            <a:r>
              <a:rPr lang="en-US" dirty="0">
                <a:solidFill>
                  <a:schemeClr val="lt1"/>
                </a:solidFill>
              </a:rPr>
              <a:t> topical fluoride application not mandatory</a:t>
            </a:r>
          </a:p>
          <a:p>
            <a:pPr algn="ctr"/>
            <a:r>
              <a:rPr lang="en-US" dirty="0">
                <a:solidFill>
                  <a:schemeClr val="lt1"/>
                </a:solidFill>
              </a:rPr>
              <a:t>Practice responsible for dry socket or pain (for example) on treated area for 7/7</a:t>
            </a:r>
          </a:p>
        </p:txBody>
      </p:sp>
      <p:sp>
        <p:nvSpPr>
          <p:cNvPr id="11" name="Rectangle 10"/>
          <p:cNvSpPr/>
          <p:nvPr/>
        </p:nvSpPr>
        <p:spPr>
          <a:xfrm>
            <a:off x="575184" y="4879022"/>
            <a:ext cx="2757949" cy="1477328"/>
          </a:xfrm>
          <a:prstGeom prst="rect">
            <a:avLst/>
          </a:prstGeom>
        </p:spPr>
        <p:style>
          <a:lnRef idx="3">
            <a:schemeClr val="lt1"/>
          </a:lnRef>
          <a:fillRef idx="1">
            <a:schemeClr val="accent2"/>
          </a:fillRef>
          <a:effectRef idx="1">
            <a:schemeClr val="accent2"/>
          </a:effectRef>
          <a:fontRef idx="minor">
            <a:schemeClr val="lt1"/>
          </a:fontRef>
        </p:style>
        <p:txBody>
          <a:bodyPr wrap="square" anchor="ctr">
            <a:noAutofit/>
          </a:bodyPr>
          <a:lstStyle/>
          <a:p>
            <a:pPr algn="ctr"/>
            <a:r>
              <a:rPr lang="en-US" dirty="0">
                <a:solidFill>
                  <a:schemeClr val="lt1"/>
                </a:solidFill>
              </a:rPr>
              <a:t>Patient calls in pain &gt; 7 days of appointment for urgent care</a:t>
            </a:r>
          </a:p>
        </p:txBody>
      </p:sp>
      <p:sp>
        <p:nvSpPr>
          <p:cNvPr id="12" name="Rectangle 11"/>
          <p:cNvSpPr/>
          <p:nvPr/>
        </p:nvSpPr>
        <p:spPr>
          <a:xfrm>
            <a:off x="8610600" y="4879022"/>
            <a:ext cx="3422854" cy="1477328"/>
          </a:xfrm>
          <a:prstGeom prst="rect">
            <a:avLst/>
          </a:prstGeom>
        </p:spPr>
        <p:style>
          <a:lnRef idx="3">
            <a:schemeClr val="lt1"/>
          </a:lnRef>
          <a:fillRef idx="1">
            <a:schemeClr val="accent2"/>
          </a:fillRef>
          <a:effectRef idx="1">
            <a:schemeClr val="accent2"/>
          </a:effectRef>
          <a:fontRef idx="minor">
            <a:schemeClr val="lt1"/>
          </a:fontRef>
        </p:style>
        <p:txBody>
          <a:bodyPr wrap="square" anchor="ctr">
            <a:noAutofit/>
          </a:bodyPr>
          <a:lstStyle/>
          <a:p>
            <a:pPr algn="ctr"/>
            <a:r>
              <a:rPr lang="en-US" dirty="0">
                <a:solidFill>
                  <a:schemeClr val="lt1"/>
                </a:solidFill>
              </a:rPr>
              <a:t>Patient calls back in pain ≤ 7 days of appointment for urgent care</a:t>
            </a:r>
          </a:p>
          <a:p>
            <a:pPr algn="ctr"/>
            <a:r>
              <a:rPr lang="en-US" dirty="0">
                <a:solidFill>
                  <a:schemeClr val="lt1"/>
                </a:solidFill>
              </a:rPr>
              <a:t>Practice phones RMC and uses another IHA slot for pain management</a:t>
            </a:r>
          </a:p>
        </p:txBody>
      </p:sp>
      <p:cxnSp>
        <p:nvCxnSpPr>
          <p:cNvPr id="16" name="Straight Arrow Connector 15"/>
          <p:cNvCxnSpPr>
            <a:stCxn id="5" idx="2"/>
            <a:endCxn id="8" idx="0"/>
          </p:cNvCxnSpPr>
          <p:nvPr/>
        </p:nvCxnSpPr>
        <p:spPr>
          <a:xfrm>
            <a:off x="5973583" y="1671479"/>
            <a:ext cx="0" cy="32626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974068" y="2670892"/>
            <a:ext cx="0" cy="63008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grpSp>
        <p:nvGrpSpPr>
          <p:cNvPr id="35" name="Group 34"/>
          <p:cNvGrpSpPr/>
          <p:nvPr/>
        </p:nvGrpSpPr>
        <p:grpSpPr>
          <a:xfrm>
            <a:off x="1936955" y="1111041"/>
            <a:ext cx="1396181" cy="3767981"/>
            <a:chOff x="1582994" y="1111040"/>
            <a:chExt cx="1750143" cy="4340409"/>
          </a:xfrm>
        </p:grpSpPr>
        <p:cxnSp>
          <p:nvCxnSpPr>
            <p:cNvPr id="32" name="Straight Connector 31"/>
            <p:cNvCxnSpPr/>
            <p:nvPr/>
          </p:nvCxnSpPr>
          <p:spPr>
            <a:xfrm flipV="1">
              <a:off x="1582994" y="1111040"/>
              <a:ext cx="0" cy="434040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endCxn id="5" idx="1"/>
            </p:cNvCxnSpPr>
            <p:nvPr/>
          </p:nvCxnSpPr>
          <p:spPr>
            <a:xfrm>
              <a:off x="1582994" y="1111040"/>
              <a:ext cx="1750143" cy="2265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grpSp>
      <p:sp>
        <p:nvSpPr>
          <p:cNvPr id="39" name="Slide Number Placeholder 38"/>
          <p:cNvSpPr>
            <a:spLocks noGrp="1"/>
          </p:cNvSpPr>
          <p:nvPr>
            <p:ph type="sldNum" sz="quarter" idx="12"/>
          </p:nvPr>
        </p:nvSpPr>
        <p:spPr/>
        <p:txBody>
          <a:bodyPr/>
          <a:lstStyle/>
          <a:p>
            <a:fld id="{0160BB02-4396-4448-BDB7-470F85CDEC69}" type="slidenum">
              <a:rPr lang="en-GB" smtClean="0"/>
              <a:t>6</a:t>
            </a:fld>
            <a:endParaRPr lang="en-GB"/>
          </a:p>
        </p:txBody>
      </p:sp>
      <p:grpSp>
        <p:nvGrpSpPr>
          <p:cNvPr id="44" name="Group 43"/>
          <p:cNvGrpSpPr/>
          <p:nvPr/>
        </p:nvGrpSpPr>
        <p:grpSpPr>
          <a:xfrm>
            <a:off x="3333136" y="4757097"/>
            <a:ext cx="5277464" cy="896451"/>
            <a:chOff x="3333136" y="4757097"/>
            <a:chExt cx="5277464" cy="1161922"/>
          </a:xfrm>
        </p:grpSpPr>
        <p:grpSp>
          <p:nvGrpSpPr>
            <p:cNvPr id="36" name="Group 35"/>
            <p:cNvGrpSpPr/>
            <p:nvPr/>
          </p:nvGrpSpPr>
          <p:grpSpPr>
            <a:xfrm>
              <a:off x="3333136" y="4757097"/>
              <a:ext cx="2640446" cy="1161922"/>
              <a:chOff x="4227871" y="4778300"/>
              <a:chExt cx="1745712" cy="816255"/>
            </a:xfrm>
          </p:grpSpPr>
          <p:cxnSp>
            <p:nvCxnSpPr>
              <p:cNvPr id="21" name="Straight Connector 20"/>
              <p:cNvCxnSpPr>
                <a:stCxn id="9" idx="2"/>
              </p:cNvCxnSpPr>
              <p:nvPr/>
            </p:nvCxnSpPr>
            <p:spPr>
              <a:xfrm flipH="1">
                <a:off x="5973582" y="4778300"/>
                <a:ext cx="1" cy="81625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4227871" y="5594555"/>
                <a:ext cx="1745711"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grpSp>
        <p:cxnSp>
          <p:nvCxnSpPr>
            <p:cNvPr id="43" name="Straight Arrow Connector 42"/>
            <p:cNvCxnSpPr/>
            <p:nvPr/>
          </p:nvCxnSpPr>
          <p:spPr>
            <a:xfrm>
              <a:off x="5973580" y="5919019"/>
              <a:ext cx="2637020"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grpSp>
      <p:sp>
        <p:nvSpPr>
          <p:cNvPr id="49" name="Text Box 14"/>
          <p:cNvSpPr txBox="1"/>
          <p:nvPr/>
        </p:nvSpPr>
        <p:spPr>
          <a:xfrm>
            <a:off x="1212850" y="79472"/>
            <a:ext cx="9766300" cy="406400"/>
          </a:xfrm>
          <a:prstGeom prst="rect">
            <a:avLst/>
          </a:prstGeom>
          <a:solidFill>
            <a:schemeClr val="lt1"/>
          </a:solidFill>
          <a:ln w="6350">
            <a:solidFill>
              <a:schemeClr val="tx2"/>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IN HOURS ACCESS PATIENTS PATHWAY (DRAFT)</a:t>
            </a:r>
            <a:endParaRPr lang="en-GB" sz="11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GB"/>
              <a:t>Developing Dental Care Pathways for Access Patients Draft</a:t>
            </a:r>
          </a:p>
        </p:txBody>
      </p:sp>
    </p:spTree>
    <p:extLst>
      <p:ext uri="{BB962C8B-B14F-4D97-AF65-F5344CB8AC3E}">
        <p14:creationId xmlns:p14="http://schemas.microsoft.com/office/powerpoint/2010/main" val="2565970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33136" y="589935"/>
            <a:ext cx="5280893" cy="1081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Patient calls 111 in pain gets directed to RMC</a:t>
            </a:r>
          </a:p>
        </p:txBody>
      </p:sp>
      <p:sp>
        <p:nvSpPr>
          <p:cNvPr id="8" name="Rectangle 7"/>
          <p:cNvSpPr>
            <a:spLocks/>
          </p:cNvSpPr>
          <p:nvPr/>
        </p:nvSpPr>
        <p:spPr>
          <a:xfrm>
            <a:off x="3333136" y="1997743"/>
            <a:ext cx="5280893" cy="673148"/>
          </a:xfrm>
          <a:prstGeom prst="rect">
            <a:avLst/>
          </a:prstGeom>
        </p:spPr>
        <p:style>
          <a:lnRef idx="3">
            <a:schemeClr val="lt1"/>
          </a:lnRef>
          <a:fillRef idx="1">
            <a:schemeClr val="accent2"/>
          </a:fillRef>
          <a:effectRef idx="1">
            <a:schemeClr val="accent2"/>
          </a:effectRef>
          <a:fontRef idx="minor">
            <a:schemeClr val="lt1"/>
          </a:fontRef>
        </p:style>
        <p:txBody>
          <a:bodyPr wrap="square" anchor="ctr">
            <a:noAutofit/>
          </a:bodyPr>
          <a:lstStyle/>
          <a:p>
            <a:pPr algn="ctr"/>
            <a:r>
              <a:rPr lang="en-US" dirty="0"/>
              <a:t> Patient payment between £47 and £203</a:t>
            </a:r>
          </a:p>
        </p:txBody>
      </p:sp>
      <p:sp>
        <p:nvSpPr>
          <p:cNvPr id="9" name="Rectangle 8"/>
          <p:cNvSpPr/>
          <p:nvPr/>
        </p:nvSpPr>
        <p:spPr>
          <a:xfrm>
            <a:off x="3333133" y="3008297"/>
            <a:ext cx="5280893" cy="1105067"/>
          </a:xfrm>
          <a:prstGeom prst="rect">
            <a:avLst/>
          </a:prstGeom>
        </p:spPr>
        <p:style>
          <a:lnRef idx="3">
            <a:schemeClr val="lt1"/>
          </a:lnRef>
          <a:fillRef idx="1">
            <a:schemeClr val="accent2"/>
          </a:fillRef>
          <a:effectRef idx="1">
            <a:schemeClr val="accent2"/>
          </a:effectRef>
          <a:fontRef idx="minor">
            <a:schemeClr val="lt1"/>
          </a:fontRef>
        </p:style>
        <p:txBody>
          <a:bodyPr wrap="square" anchor="ctr">
            <a:noAutofit/>
          </a:bodyPr>
          <a:lstStyle/>
          <a:p>
            <a:pPr lvl="0" algn="ctr"/>
            <a:r>
              <a:rPr lang="en-US" dirty="0"/>
              <a:t>Patient is sent to a Dental Practice</a:t>
            </a:r>
          </a:p>
          <a:p>
            <a:pPr lvl="0" algn="ctr"/>
            <a:r>
              <a:rPr lang="en-US" dirty="0"/>
              <a:t>Exam + Radiographs + urgent care (40 minutes slot)</a:t>
            </a:r>
          </a:p>
          <a:p>
            <a:pPr lvl="0" algn="ctr"/>
            <a:r>
              <a:rPr lang="en-US" dirty="0"/>
              <a:t>Acorn + topical fluoride mandatory</a:t>
            </a:r>
          </a:p>
        </p:txBody>
      </p:sp>
      <p:sp>
        <p:nvSpPr>
          <p:cNvPr id="11" name="Rectangle 10"/>
          <p:cNvSpPr/>
          <p:nvPr/>
        </p:nvSpPr>
        <p:spPr>
          <a:xfrm>
            <a:off x="582033" y="5085500"/>
            <a:ext cx="2757949" cy="1477328"/>
          </a:xfrm>
          <a:prstGeom prst="rect">
            <a:avLst/>
          </a:prstGeom>
        </p:spPr>
        <p:style>
          <a:lnRef idx="3">
            <a:schemeClr val="lt1"/>
          </a:lnRef>
          <a:fillRef idx="1">
            <a:schemeClr val="accent2"/>
          </a:fillRef>
          <a:effectRef idx="1">
            <a:schemeClr val="accent2"/>
          </a:effectRef>
          <a:fontRef idx="minor">
            <a:schemeClr val="lt1"/>
          </a:fontRef>
        </p:style>
        <p:txBody>
          <a:bodyPr wrap="square" anchor="ctr">
            <a:noAutofit/>
          </a:bodyPr>
          <a:lstStyle/>
          <a:p>
            <a:pPr lvl="0" algn="ctr"/>
            <a:r>
              <a:rPr lang="en-US" dirty="0"/>
              <a:t>Patient in pain &gt; 2 months of finishing course of treatment (COT)</a:t>
            </a:r>
          </a:p>
        </p:txBody>
      </p:sp>
      <p:sp>
        <p:nvSpPr>
          <p:cNvPr id="12" name="Rectangle 11"/>
          <p:cNvSpPr/>
          <p:nvPr/>
        </p:nvSpPr>
        <p:spPr>
          <a:xfrm>
            <a:off x="8610600" y="5085500"/>
            <a:ext cx="3422854" cy="1477328"/>
          </a:xfrm>
          <a:prstGeom prst="rect">
            <a:avLst/>
          </a:prstGeom>
        </p:spPr>
        <p:style>
          <a:lnRef idx="3">
            <a:schemeClr val="lt1"/>
          </a:lnRef>
          <a:fillRef idx="1">
            <a:schemeClr val="accent2"/>
          </a:fillRef>
          <a:effectRef idx="1">
            <a:schemeClr val="accent2"/>
          </a:effectRef>
          <a:fontRef idx="minor">
            <a:schemeClr val="lt1"/>
          </a:fontRef>
        </p:style>
        <p:txBody>
          <a:bodyPr wrap="square" anchor="ctr">
            <a:noAutofit/>
          </a:bodyPr>
          <a:lstStyle/>
          <a:p>
            <a:pPr lvl="0" algn="ctr"/>
            <a:r>
              <a:rPr lang="en-US" dirty="0"/>
              <a:t>Patient in pain ≤ 2 months of finishing COT</a:t>
            </a:r>
          </a:p>
          <a:p>
            <a:pPr lvl="0" algn="ctr"/>
            <a:r>
              <a:rPr lang="en-US" dirty="0"/>
              <a:t>Problem to be dealt by practice as per duty of care</a:t>
            </a:r>
          </a:p>
        </p:txBody>
      </p:sp>
      <p:cxnSp>
        <p:nvCxnSpPr>
          <p:cNvPr id="16" name="Straight Arrow Connector 15"/>
          <p:cNvCxnSpPr>
            <a:stCxn id="5" idx="2"/>
            <a:endCxn id="8" idx="0"/>
          </p:cNvCxnSpPr>
          <p:nvPr/>
        </p:nvCxnSpPr>
        <p:spPr>
          <a:xfrm>
            <a:off x="5973583" y="1671479"/>
            <a:ext cx="0" cy="32626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endCxn id="9" idx="0"/>
          </p:cNvCxnSpPr>
          <p:nvPr/>
        </p:nvCxnSpPr>
        <p:spPr>
          <a:xfrm flipH="1">
            <a:off x="5973580" y="2670892"/>
            <a:ext cx="488" cy="337405"/>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39" name="Slide Number Placeholder 38"/>
          <p:cNvSpPr>
            <a:spLocks noGrp="1"/>
          </p:cNvSpPr>
          <p:nvPr>
            <p:ph type="sldNum" sz="quarter" idx="12"/>
          </p:nvPr>
        </p:nvSpPr>
        <p:spPr/>
        <p:txBody>
          <a:bodyPr/>
          <a:lstStyle/>
          <a:p>
            <a:fld id="{0160BB02-4396-4448-BDB7-470F85CDEC69}" type="slidenum">
              <a:rPr lang="en-GB" smtClean="0"/>
              <a:t>7</a:t>
            </a:fld>
            <a:endParaRPr lang="en-GB"/>
          </a:p>
        </p:txBody>
      </p:sp>
      <p:grpSp>
        <p:nvGrpSpPr>
          <p:cNvPr id="44" name="Group 43"/>
          <p:cNvGrpSpPr/>
          <p:nvPr/>
        </p:nvGrpSpPr>
        <p:grpSpPr>
          <a:xfrm>
            <a:off x="3334847" y="5061161"/>
            <a:ext cx="5277464" cy="783105"/>
            <a:chOff x="3333136" y="4757097"/>
            <a:chExt cx="5277464" cy="1161922"/>
          </a:xfrm>
        </p:grpSpPr>
        <p:grpSp>
          <p:nvGrpSpPr>
            <p:cNvPr id="36" name="Group 35"/>
            <p:cNvGrpSpPr/>
            <p:nvPr/>
          </p:nvGrpSpPr>
          <p:grpSpPr>
            <a:xfrm>
              <a:off x="3333136" y="4757097"/>
              <a:ext cx="2640446" cy="1161922"/>
              <a:chOff x="4227871" y="4778300"/>
              <a:chExt cx="1745712" cy="816255"/>
            </a:xfrm>
          </p:grpSpPr>
          <p:cxnSp>
            <p:nvCxnSpPr>
              <p:cNvPr id="21" name="Straight Connector 20"/>
              <p:cNvCxnSpPr>
                <a:stCxn id="9" idx="2"/>
              </p:cNvCxnSpPr>
              <p:nvPr/>
            </p:nvCxnSpPr>
            <p:spPr>
              <a:xfrm flipH="1">
                <a:off x="5973582" y="4778300"/>
                <a:ext cx="1" cy="81625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4227871" y="5594555"/>
                <a:ext cx="1745711"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grpSp>
        <p:cxnSp>
          <p:nvCxnSpPr>
            <p:cNvPr id="43" name="Straight Arrow Connector 42"/>
            <p:cNvCxnSpPr/>
            <p:nvPr/>
          </p:nvCxnSpPr>
          <p:spPr>
            <a:xfrm>
              <a:off x="5973580" y="5919019"/>
              <a:ext cx="2637020"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grpSp>
      <p:sp>
        <p:nvSpPr>
          <p:cNvPr id="49" name="Text Box 14"/>
          <p:cNvSpPr txBox="1"/>
          <p:nvPr/>
        </p:nvSpPr>
        <p:spPr>
          <a:xfrm>
            <a:off x="1212850" y="79472"/>
            <a:ext cx="9766300" cy="406400"/>
          </a:xfrm>
          <a:prstGeom prst="rect">
            <a:avLst/>
          </a:prstGeom>
          <a:solidFill>
            <a:schemeClr val="lt1"/>
          </a:solidFill>
          <a:ln w="6350">
            <a:solidFill>
              <a:schemeClr val="tx2"/>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600" b="1" dirty="0">
                <a:solidFill>
                  <a:schemeClr val="tx2"/>
                </a:solidFill>
                <a:latin typeface="Calibri" panose="020F0502020204030204" pitchFamily="34" charset="0"/>
                <a:ea typeface="Calibri" panose="020F0502020204030204" pitchFamily="34" charset="0"/>
                <a:cs typeface="Times New Roman" panose="02020603050405020304" pitchFamily="18" charset="0"/>
              </a:rPr>
              <a:t>STABILISATION</a:t>
            </a:r>
            <a:r>
              <a:rPr lang="en-GB" sz="1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PATHWAY (DRAFT)</a:t>
            </a:r>
            <a:endParaRPr lang="en-GB" sz="11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3333133" y="4414830"/>
            <a:ext cx="5277467" cy="646331"/>
          </a:xfrm>
          <a:prstGeom prst="rect">
            <a:avLst/>
          </a:prstGeom>
        </p:spPr>
        <p:style>
          <a:lnRef idx="3">
            <a:schemeClr val="lt1"/>
          </a:lnRef>
          <a:fillRef idx="1">
            <a:schemeClr val="accent2"/>
          </a:fillRef>
          <a:effectRef idx="1">
            <a:schemeClr val="accent2"/>
          </a:effectRef>
          <a:fontRef idx="minor">
            <a:schemeClr val="lt1"/>
          </a:fontRef>
        </p:style>
        <p:txBody>
          <a:bodyPr wrap="square" anchor="ctr">
            <a:noAutofit/>
          </a:bodyPr>
          <a:lstStyle/>
          <a:p>
            <a:pPr algn="ctr"/>
            <a:r>
              <a:rPr lang="en-US" dirty="0">
                <a:solidFill>
                  <a:schemeClr val="lt1"/>
                </a:solidFill>
              </a:rPr>
              <a:t>Practice contacts RMC when patient is discharged with discharge data</a:t>
            </a:r>
          </a:p>
        </p:txBody>
      </p:sp>
      <p:cxnSp>
        <p:nvCxnSpPr>
          <p:cNvPr id="24" name="Straight Arrow Connector 23"/>
          <p:cNvCxnSpPr/>
          <p:nvPr/>
        </p:nvCxnSpPr>
        <p:spPr>
          <a:xfrm flipH="1">
            <a:off x="5971378" y="4090104"/>
            <a:ext cx="488" cy="337405"/>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grpSp>
        <p:nvGrpSpPr>
          <p:cNvPr id="18" name="Group 17"/>
          <p:cNvGrpSpPr/>
          <p:nvPr/>
        </p:nvGrpSpPr>
        <p:grpSpPr>
          <a:xfrm>
            <a:off x="1958812" y="1111043"/>
            <a:ext cx="1374321" cy="3974458"/>
            <a:chOff x="1958812" y="1111043"/>
            <a:chExt cx="1374321" cy="3974458"/>
          </a:xfrm>
        </p:grpSpPr>
        <p:cxnSp>
          <p:nvCxnSpPr>
            <p:cNvPr id="32" name="Straight Connector 31"/>
            <p:cNvCxnSpPr/>
            <p:nvPr/>
          </p:nvCxnSpPr>
          <p:spPr>
            <a:xfrm flipV="1">
              <a:off x="1958812" y="1111043"/>
              <a:ext cx="0" cy="397445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1958812" y="1111043"/>
              <a:ext cx="1374321"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grpSp>
      <p:sp>
        <p:nvSpPr>
          <p:cNvPr id="2" name="Footer Placeholder 1"/>
          <p:cNvSpPr>
            <a:spLocks noGrp="1"/>
          </p:cNvSpPr>
          <p:nvPr>
            <p:ph type="ftr" sz="quarter" idx="11"/>
          </p:nvPr>
        </p:nvSpPr>
        <p:spPr/>
        <p:txBody>
          <a:bodyPr/>
          <a:lstStyle/>
          <a:p>
            <a:r>
              <a:rPr lang="en-GB"/>
              <a:t>Developing Dental Care Pathways for Access Patients Draft</a:t>
            </a:r>
          </a:p>
        </p:txBody>
      </p:sp>
    </p:spTree>
    <p:extLst>
      <p:ext uri="{BB962C8B-B14F-4D97-AF65-F5344CB8AC3E}">
        <p14:creationId xmlns:p14="http://schemas.microsoft.com/office/powerpoint/2010/main" val="3106331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pc="600" dirty="0">
                <a:solidFill>
                  <a:schemeClr val="tx2"/>
                </a:solidFill>
              </a:rPr>
              <a:t>Further Considerations</a:t>
            </a:r>
          </a:p>
        </p:txBody>
      </p:sp>
      <p:sp>
        <p:nvSpPr>
          <p:cNvPr id="3" name="Content Placeholder 2"/>
          <p:cNvSpPr>
            <a:spLocks noGrp="1"/>
          </p:cNvSpPr>
          <p:nvPr>
            <p:ph idx="1"/>
          </p:nvPr>
        </p:nvSpPr>
        <p:spPr/>
        <p:txBody>
          <a:bodyPr>
            <a:noAutofit/>
          </a:bodyPr>
          <a:lstStyle/>
          <a:p>
            <a:pPr algn="just"/>
            <a:r>
              <a:rPr lang="en-GB" sz="1800" dirty="0"/>
              <a:t>How does this fit with the caries and periodontal pathways? How does the engagement of the patient get assessed with only one COT? </a:t>
            </a:r>
          </a:p>
          <a:p>
            <a:pPr algn="just"/>
            <a:r>
              <a:rPr lang="en-GB" sz="1800" dirty="0"/>
              <a:t>How does it fit with contract reform and changes due in April 2022? </a:t>
            </a:r>
          </a:p>
          <a:p>
            <a:pPr algn="just"/>
            <a:r>
              <a:rPr lang="en-GB" sz="1800" dirty="0"/>
              <a:t>What happens to patients that fail to complete COT in the Stabilisation Pathway? Do they get redirected to IHA? Do they go back to Stabilisation Pathway? Same practice or different practice? </a:t>
            </a:r>
          </a:p>
          <a:p>
            <a:pPr algn="just"/>
            <a:r>
              <a:rPr lang="en-GB" sz="1800" dirty="0"/>
              <a:t>What is the pathway for patients with known dental needs, no pain and no dentist (for example: lost filling, broken tooth, crown out)? </a:t>
            </a:r>
          </a:p>
          <a:p>
            <a:pPr algn="just"/>
            <a:r>
              <a:rPr lang="en-GB" sz="1800" dirty="0"/>
              <a:t>What is the pathway for patients without known dental needs, no pain and no dentist (want a check-up)? </a:t>
            </a:r>
          </a:p>
          <a:p>
            <a:pPr algn="just"/>
            <a:r>
              <a:rPr lang="en-GB" sz="1800" dirty="0"/>
              <a:t>RMC not identifying the patients as the same person – example misspelling names or incorrect DOB </a:t>
            </a:r>
          </a:p>
          <a:p>
            <a:pPr algn="just"/>
            <a:r>
              <a:rPr lang="en-GB" sz="1800" dirty="0"/>
              <a:t>What happens to the patient in pain after 2 months of finishing COT? </a:t>
            </a:r>
          </a:p>
          <a:p>
            <a:pPr algn="just"/>
            <a:r>
              <a:rPr lang="en-GB" sz="1800" dirty="0"/>
              <a:t>Do these pathways also apply to &lt;18 patients? </a:t>
            </a:r>
          </a:p>
          <a:p>
            <a:pPr algn="just"/>
            <a:r>
              <a:rPr lang="en-GB" sz="1800" dirty="0"/>
              <a:t>What is stabilisation?</a:t>
            </a:r>
          </a:p>
        </p:txBody>
      </p:sp>
      <p:sp>
        <p:nvSpPr>
          <p:cNvPr id="5" name="Slide Number Placeholder 4"/>
          <p:cNvSpPr>
            <a:spLocks noGrp="1"/>
          </p:cNvSpPr>
          <p:nvPr>
            <p:ph type="sldNum" sz="quarter" idx="12"/>
          </p:nvPr>
        </p:nvSpPr>
        <p:spPr/>
        <p:txBody>
          <a:bodyPr/>
          <a:lstStyle/>
          <a:p>
            <a:fld id="{0160BB02-4396-4448-BDB7-470F85CDEC69}" type="slidenum">
              <a:rPr lang="en-GB" smtClean="0"/>
              <a:t>8</a:t>
            </a:fld>
            <a:endParaRPr lang="en-GB"/>
          </a:p>
        </p:txBody>
      </p:sp>
      <p:cxnSp>
        <p:nvCxnSpPr>
          <p:cNvPr id="8" name="Straight Connector 7"/>
          <p:cNvCxnSpPr/>
          <p:nvPr/>
        </p:nvCxnSpPr>
        <p:spPr>
          <a:xfrm>
            <a:off x="838200" y="1406013"/>
            <a:ext cx="10606548" cy="682"/>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11"/>
          </p:nvPr>
        </p:nvSpPr>
        <p:spPr/>
        <p:txBody>
          <a:bodyPr/>
          <a:lstStyle/>
          <a:p>
            <a:r>
              <a:rPr lang="en-GB"/>
              <a:t>Developing Dental Care Pathways for Access Patients Draft</a:t>
            </a:r>
          </a:p>
        </p:txBody>
      </p:sp>
    </p:spTree>
    <p:extLst>
      <p:ext uri="{BB962C8B-B14F-4D97-AF65-F5344CB8AC3E}">
        <p14:creationId xmlns:p14="http://schemas.microsoft.com/office/powerpoint/2010/main" val="1059604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3140</TotalTime>
  <Words>732</Words>
  <Application>Microsoft Office PowerPoint</Application>
  <PresentationFormat>Widescreen</PresentationFormat>
  <Paragraphs>80</Paragraphs>
  <Slides>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OPPORTINITY FOR CHANGE </vt:lpstr>
      <vt:lpstr>What We Want To Achieve</vt:lpstr>
      <vt:lpstr>PRINCIPLES AND GUIDANCE</vt:lpstr>
      <vt:lpstr>PRINCIPLES AND GUIDANCE</vt:lpstr>
      <vt:lpstr>PRINCIPLES AND GUIDANCE</vt:lpstr>
      <vt:lpstr>PowerPoint Presentation</vt:lpstr>
      <vt:lpstr>PowerPoint Presentation</vt:lpstr>
      <vt:lpstr>Further Considerations</vt:lpstr>
    </vt:vector>
  </TitlesOfParts>
  <Company>ABMU LHB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OPPORTINITY FOR CHANGE</dc:title>
  <dc:creator>Patricia Moreira (Swansea Bay - Dental Teaching Unit)</dc:creator>
  <cp:lastModifiedBy>Roger Pratley</cp:lastModifiedBy>
  <cp:revision>57</cp:revision>
  <dcterms:created xsi:type="dcterms:W3CDTF">2021-11-12T10:29:03Z</dcterms:created>
  <dcterms:modified xsi:type="dcterms:W3CDTF">2021-11-20T11:35:11Z</dcterms:modified>
</cp:coreProperties>
</file>