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57" r:id="rId3"/>
    <p:sldId id="277" r:id="rId4"/>
    <p:sldId id="278" r:id="rId5"/>
    <p:sldId id="276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06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E77F9-A550-11F0-BA23-0153BD67E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FA6C4-B7B5-133A-B391-A43F4C28B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AB6E5-DC1D-F449-570C-6ECA8ADD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93BF2-157F-E4BF-1074-4FBF79AB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E9EC8-27A6-430D-B2C6-0277D09C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6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0AE37-EAC0-0084-99E9-A5D005BB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0DCAD-4CDE-DE67-E65F-249BA9C05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5CFD5-724F-158E-4670-0321EDF3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5302A-3C01-F209-8AB2-9993BE03D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8564-3154-516E-3919-72D025D2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7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E284A-CFC3-80EA-C11C-15A190B34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F0A54-E3AD-0448-0EB2-13456AA40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61614-C59A-DE21-44E8-525EB904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C287D-779E-3847-35AE-4C65BFBB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B6A1-C0FE-EEAF-98C9-E1564BFB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3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426C-9CEE-7764-2BC6-33C3FA2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45E0-04DA-B561-6363-4ED68F74D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2FA38-D7D6-4858-E7B7-28899A9AD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DF913-9FFB-FFB9-9DF8-5B42DA57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CA29C-2BFD-6204-DDCD-E5224B08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735D8-5A75-6206-DF50-64CEB4F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379A7-9245-8DC8-916E-FCDD69CA5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155A7-D6F8-B9D8-0766-B1F9B754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BFEE-5470-FE8E-3FD0-E22F2D3D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0DADF-6906-29B2-0275-10967A50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41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CAF7-B556-54FE-4253-6B0F69FB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DF166-F4E4-1559-89C9-1AA32E2EA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B054F-CC06-25C4-0EFD-6AD251ABB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61FBA-7459-F6B7-A4AB-8F83F877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4D3C8-A445-15E4-D88A-6DFCEC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237A3-E0CD-0DB0-4682-F3E77858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52E1-48BB-B788-6460-706856EA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0E625-FA6A-7F60-EFCC-C55675337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53E4A-0BE5-8B1E-0636-6AACE404D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C4ADC-4376-D28A-DA35-ED2E3C260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7D7DD-4195-90B7-2347-B7D2721E5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2AC37-5325-42E1-49F9-9199A48D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06B37-4806-36D8-2028-4E755770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30851A-06DE-E695-99BC-D7228DBB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69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AC04-E54C-0E1B-378A-17E14EE1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74412E-BC8C-1C76-8FE3-178B8672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7952C-8EB0-23C6-F8D5-EBEAFAF5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6C54A-DA1F-C1F3-8AB1-38079D1B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8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DD1CD-9AE8-D101-38BF-4A4F0F8D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6DC3F-4D72-1AC0-2D41-5928C20C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3A0AC-D273-4DE4-129C-602568AC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0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08F4-7670-49D2-658E-A7A1AB59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0437-5EA2-B06A-0683-31694CD0C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A6131-3545-7393-46F5-EFB5BA159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93676-0FCF-4C2E-68ED-C5A308385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9F20B-EBAA-A76F-6222-C485E5B6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910E7-863B-275D-709F-9DB67151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2392-E409-317E-2143-434A5555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9F6319-6567-11D0-BE14-A5A25687B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6A0CE-E677-CEF7-0C42-2688295BC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604F9-C201-60FA-94AA-9B6163342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8820E-26F8-5066-491B-17698275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E2B01-75D5-858F-E43F-D3201203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5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F1EBF-4CE6-A2BD-5AAC-1B8FB0BC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399CF-C7B8-D003-B4A7-8361B944A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48111-80C7-6A63-DC6C-E311712B6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F642-FC09-4121-984E-1BFB21877534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C0210-B35A-F773-CE9A-20ABD8EE8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DFF08-004A-BF76-F2C4-C3C71FBF6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12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59A27-51C4-9843-5B65-B45F755F9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8500"/>
            <a:ext cx="9144000" cy="1123602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Morgannwg LDC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B2A8E-8689-8E65-05CD-371AFD2D5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9758"/>
            <a:ext cx="9144000" cy="899481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0"/>
              </a:spcBef>
            </a:pPr>
            <a:r>
              <a:rPr lang="en-GB" sz="7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rPr>
              <a:t>Some Workforce Survey Figures to Date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F8835D6-54BF-F345-132A-96513419E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152" y="444942"/>
            <a:ext cx="4475696" cy="183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2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Dental Nurses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048" y="2421345"/>
            <a:ext cx="8680704" cy="3660775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in 35 SBUHB Practices		230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Whole Sessions Worked		1282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Working						128.2</a:t>
            </a:r>
          </a:p>
        </p:txBody>
      </p:sp>
    </p:spTree>
    <p:extLst>
      <p:ext uri="{BB962C8B-B14F-4D97-AF65-F5344CB8AC3E}">
        <p14:creationId xmlns:p14="http://schemas.microsoft.com/office/powerpoint/2010/main" val="200217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Dental Nurses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048" y="2421345"/>
            <a:ext cx="8680704" cy="3660775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in SBUHB Practices			230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Trainee Dental Nurses		58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Working						128.2</a:t>
            </a:r>
          </a:p>
        </p:txBody>
      </p:sp>
    </p:spTree>
    <p:extLst>
      <p:ext uri="{BB962C8B-B14F-4D97-AF65-F5344CB8AC3E}">
        <p14:creationId xmlns:p14="http://schemas.microsoft.com/office/powerpoint/2010/main" val="2052365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Dental Nurses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2057399"/>
            <a:ext cx="11384280" cy="4435475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in SBUHB Practices				230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Trained to Perform Extra Duties		76	33.00%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Practices with Current Vacancies for DNs	14	40.00%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Unfilled Vacancies				17</a:t>
            </a:r>
          </a:p>
        </p:txBody>
      </p:sp>
    </p:spTree>
    <p:extLst>
      <p:ext uri="{BB962C8B-B14F-4D97-AF65-F5344CB8AC3E}">
        <p14:creationId xmlns:p14="http://schemas.microsoft.com/office/powerpoint/2010/main" val="51191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Responses to Date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7252" y="2384769"/>
            <a:ext cx="7397496" cy="3660775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 Practices SBUHB			66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 Responses to Date			35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Percentage Response to Date		53%</a:t>
            </a:r>
          </a:p>
        </p:txBody>
      </p:sp>
    </p:spTree>
    <p:extLst>
      <p:ext uri="{BB962C8B-B14F-4D97-AF65-F5344CB8AC3E}">
        <p14:creationId xmlns:p14="http://schemas.microsoft.com/office/powerpoint/2010/main" val="353415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>
                <a:solidFill>
                  <a:srgbClr val="FFCC00"/>
                </a:solidFill>
                <a:latin typeface="Arial Rounded MT Bold" panose="020F0704030504030204" pitchFamily="34" charset="0"/>
              </a:rPr>
              <a:t>Responses to Date by Locality</a:t>
            </a:r>
            <a:br>
              <a:rPr lang="en-GB" b="1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293106-7903-448F-2FF5-EB3160E1A4AA}"/>
              </a:ext>
            </a:extLst>
          </p:cNvPr>
          <p:cNvSpPr txBox="1"/>
          <p:nvPr/>
        </p:nvSpPr>
        <p:spPr>
          <a:xfrm>
            <a:off x="1141385" y="2920706"/>
            <a:ext cx="4462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Neath Port Talbot		11</a:t>
            </a:r>
          </a:p>
          <a:p>
            <a:endParaRPr lang="en-GB" sz="2400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Swansea			24</a:t>
            </a:r>
          </a:p>
          <a:p>
            <a:endParaRPr lang="en-GB" sz="2400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				35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01F9451-71B8-54EB-74BC-9C9375777F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9480" y="2236206"/>
            <a:ext cx="5301135" cy="3194495"/>
          </a:xfr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30798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365125"/>
            <a:ext cx="10768584" cy="187108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Responses to Date – Practice Type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293106-7903-448F-2FF5-EB3160E1A4AA}"/>
              </a:ext>
            </a:extLst>
          </p:cNvPr>
          <p:cNvSpPr txBox="1"/>
          <p:nvPr/>
        </p:nvSpPr>
        <p:spPr>
          <a:xfrm>
            <a:off x="1141385" y="2920706"/>
            <a:ext cx="4462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General Practice		32</a:t>
            </a:r>
          </a:p>
          <a:p>
            <a:endParaRPr lang="en-GB" sz="2400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Specialist Ortho		1</a:t>
            </a:r>
          </a:p>
          <a:p>
            <a:endParaRPr lang="en-GB" sz="2400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sz="24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Specialist OS / OM		2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87C91FE-D69D-04BD-5C98-6B6254400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3072" y="2352786"/>
            <a:ext cx="6406757" cy="2923302"/>
          </a:xfrm>
        </p:spPr>
      </p:pic>
    </p:spTree>
    <p:extLst>
      <p:ext uri="{BB962C8B-B14F-4D97-AF65-F5344CB8AC3E}">
        <p14:creationId xmlns:p14="http://schemas.microsoft.com/office/powerpoint/2010/main" val="185453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Responses to Date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7252" y="2384769"/>
            <a:ext cx="7397496" cy="3660775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 Practices SBUHB			66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Total Responses to Date			35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Percentage Response to Date		53%</a:t>
            </a:r>
          </a:p>
        </p:txBody>
      </p:sp>
    </p:spTree>
    <p:extLst>
      <p:ext uri="{BB962C8B-B14F-4D97-AF65-F5344CB8AC3E}">
        <p14:creationId xmlns:p14="http://schemas.microsoft.com/office/powerpoint/2010/main" val="312844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Working Dentists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865" y="2431284"/>
            <a:ext cx="8680704" cy="3660775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in GDS Practices			106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Whole Sessions Worked		620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doing GDS Work				39.3</a:t>
            </a:r>
          </a:p>
        </p:txBody>
      </p:sp>
    </p:spTree>
    <p:extLst>
      <p:ext uri="{BB962C8B-B14F-4D97-AF65-F5344CB8AC3E}">
        <p14:creationId xmlns:p14="http://schemas.microsoft.com/office/powerpoint/2010/main" val="136563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Working Dentists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048" y="2421345"/>
            <a:ext cx="8680704" cy="3660775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in 35 GDS Practices			106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doing NHS Work				39.3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doing Private Work				22.8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WTE doing General Dental Work			62.1</a:t>
            </a:r>
          </a:p>
        </p:txBody>
      </p:sp>
    </p:spTree>
    <p:extLst>
      <p:ext uri="{BB962C8B-B14F-4D97-AF65-F5344CB8AC3E}">
        <p14:creationId xmlns:p14="http://schemas.microsoft.com/office/powerpoint/2010/main" val="2346283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Foundation Dentists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Last 5 Years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065"/>
            <a:ext cx="10588752" cy="3660775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GDS  Training Practices 			11	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Trained					45	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Remained at Practice then left	1	0.02%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Remained at Practice 			4	0.08%</a:t>
            </a:r>
          </a:p>
        </p:txBody>
      </p:sp>
    </p:spTree>
    <p:extLst>
      <p:ext uri="{BB962C8B-B14F-4D97-AF65-F5344CB8AC3E}">
        <p14:creationId xmlns:p14="http://schemas.microsoft.com/office/powerpoint/2010/main" val="2641471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2A7-DA0E-55B2-5086-D47477E5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081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Foundation Dentists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Last 5 Years</a:t>
            </a:r>
            <a:b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</a:b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15</a:t>
            </a:r>
            <a:r>
              <a:rPr lang="en-GB" sz="3200" baseline="300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th</a:t>
            </a:r>
            <a:r>
              <a:rPr lang="en-GB" sz="3200" dirty="0">
                <a:solidFill>
                  <a:srgbClr val="FFCC00"/>
                </a:solidFill>
                <a:latin typeface="Arial Rounded MT Bold" panose="020F0704030504030204" pitchFamily="34" charset="0"/>
              </a:rPr>
              <a:t> September 2022</a:t>
            </a:r>
            <a:endParaRPr lang="en-GB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F0EE-22BA-6D64-EB05-D520F73F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065"/>
            <a:ext cx="10588752" cy="3660775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GB" dirty="0"/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GDS  Training Practices 			11	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Trained					45	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still in Wales				23	51.1%</a:t>
            </a:r>
          </a:p>
          <a:p>
            <a:endParaRPr lang="en-GB" b="1" dirty="0">
              <a:solidFill>
                <a:srgbClr val="FFCC00"/>
              </a:solidFill>
              <a:latin typeface="Arial Rounded MT Bold" panose="020F0704030504030204" pitchFamily="34" charset="0"/>
            </a:endParaRPr>
          </a:p>
          <a:p>
            <a:r>
              <a:rPr lang="en-GB" b="1" dirty="0">
                <a:solidFill>
                  <a:srgbClr val="FFCC00"/>
                </a:solidFill>
                <a:latin typeface="Arial Rounded MT Bold" panose="020F0704030504030204" pitchFamily="34" charset="0"/>
              </a:rPr>
              <a:t>Number of FDs stayed then left Wales			6	0.13%</a:t>
            </a:r>
          </a:p>
        </p:txBody>
      </p:sp>
    </p:spTree>
    <p:extLst>
      <p:ext uri="{BB962C8B-B14F-4D97-AF65-F5344CB8AC3E}">
        <p14:creationId xmlns:p14="http://schemas.microsoft.com/office/powerpoint/2010/main" val="331054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</TotalTime>
  <Words>419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Office Theme</vt:lpstr>
      <vt:lpstr>Morgannwg LDC</vt:lpstr>
      <vt:lpstr>Responses to Date 15th September 2022</vt:lpstr>
      <vt:lpstr>Responses to Date by Locality 15th September 2022</vt:lpstr>
      <vt:lpstr>Responses to Date – Practice Type 15th September 2022</vt:lpstr>
      <vt:lpstr>Responses to Date 15th September 2022</vt:lpstr>
      <vt:lpstr>Working Dentists 15th September 2022</vt:lpstr>
      <vt:lpstr>Working Dentists 15th September 2022</vt:lpstr>
      <vt:lpstr>Foundation Dentists Last 5 Years 15th September 2022</vt:lpstr>
      <vt:lpstr>Foundation Dentists Last 5 Years 15th September 2022</vt:lpstr>
      <vt:lpstr>Dental Nurses 15th September 2022</vt:lpstr>
      <vt:lpstr>Dental Nurses 15th September 2022</vt:lpstr>
      <vt:lpstr>Dental Nurses 15th September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Morgannwg LDC</dc:title>
  <dc:creator>Roger Pratley</dc:creator>
  <cp:lastModifiedBy>Roger Pratley</cp:lastModifiedBy>
  <cp:revision>21</cp:revision>
  <dcterms:created xsi:type="dcterms:W3CDTF">2022-06-30T11:39:56Z</dcterms:created>
  <dcterms:modified xsi:type="dcterms:W3CDTF">2022-09-18T10:55:59Z</dcterms:modified>
</cp:coreProperties>
</file>