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7" r:id="rId2"/>
    <p:sldId id="257" r:id="rId3"/>
    <p:sldId id="277" r:id="rId4"/>
    <p:sldId id="278" r:id="rId5"/>
    <p:sldId id="276" r:id="rId6"/>
    <p:sldId id="268" r:id="rId7"/>
    <p:sldId id="269" r:id="rId8"/>
    <p:sldId id="270" r:id="rId9"/>
    <p:sldId id="271" r:id="rId10"/>
    <p:sldId id="279" r:id="rId11"/>
    <p:sldId id="280" r:id="rId12"/>
    <p:sldId id="272" r:id="rId13"/>
    <p:sldId id="273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106" autoAdjust="0"/>
  </p:normalViewPr>
  <p:slideViewPr>
    <p:cSldViewPr snapToGrid="0">
      <p:cViewPr varScale="1">
        <p:scale>
          <a:sx n="104" d="100"/>
          <a:sy n="104" d="100"/>
        </p:scale>
        <p:origin x="14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E77F9-A550-11F0-BA23-0153BD67E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BFA6C4-B7B5-133A-B391-A43F4C28B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AB6E5-DC1D-F449-570C-6ECA8ADD5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93BF2-157F-E4BF-1074-4FBF79AB4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E9EC8-27A6-430D-B2C6-0277D09C5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96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0AE37-EAC0-0084-99E9-A5D005BBA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10DCAD-4CDE-DE67-E65F-249BA9C05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5CFD5-724F-158E-4670-0321EDF3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5302A-3C01-F209-8AB2-9993BE03D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58564-3154-516E-3919-72D025D2B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37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4E284A-CFC3-80EA-C11C-15A190B344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CF0A54-E3AD-0448-0EB2-13456AA40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61614-C59A-DE21-44E8-525EB904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C287D-779E-3847-35AE-4C65BFBB7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FB6A1-C0FE-EEAF-98C9-E1564BFB4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13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426C-9CEE-7764-2BC6-33C3FA26E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745E0-04DA-B561-6363-4ED68F74D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2FA38-D7D6-4858-E7B7-28899A9AD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DF913-9FFB-FFB9-9DF8-5B42DA571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CA29C-2BFD-6204-DDCD-E5224B080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9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735D8-5A75-6206-DF50-64CEB4F9E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7379A7-9245-8DC8-916E-FCDD69CA5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155A7-D6F8-B9D8-0766-B1F9B754F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5BFEE-5470-FE8E-3FD0-E22F2D3D6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DADF-6906-29B2-0275-10967A502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1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3CAF7-B556-54FE-4253-6B0F69FB6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DF166-F4E4-1559-89C9-1AA32E2EA5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1B054F-CC06-25C4-0EFD-6AD251ABBD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861FBA-7459-F6B7-A4AB-8F83F877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A4D3C8-A445-15E4-D88A-6DFCEC880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0237A3-E0CD-0DB0-4682-F3E77858A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7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952E1-48BB-B788-6460-706856EA0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D0E625-FA6A-7F60-EFCC-C55675337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853E4A-0BE5-8B1E-0636-6AACE404D7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4C4ADC-4376-D28A-DA35-ED2E3C260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57D7DD-4195-90B7-2347-B7D2721E57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32AC37-5325-42E1-49F9-9199A48DE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F06B37-4806-36D8-2028-4E755770A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30851A-06DE-E695-99BC-D7228DBB1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697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AAC04-E54C-0E1B-378A-17E14EE15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74412E-BC8C-1C76-8FE3-178B86725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07952C-8EB0-23C6-F8D5-EBEAFAF52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16C54A-DA1F-C1F3-8AB1-38079D1B7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08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7DD1CD-9AE8-D101-38BF-4A4F0F8DA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6DC3F-4D72-1AC0-2D41-5928C20C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23A0AC-D273-4DE4-129C-602568AC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052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308F4-7670-49D2-658E-A7A1AB59F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D0437-5EA2-B06A-0683-31694CD0C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A6131-3545-7393-46F5-EFB5BA159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93676-0FCF-4C2E-68ED-C5A308385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99F20B-EBAA-A76F-6222-C485E5B68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1910E7-863B-275D-709F-9DB67151F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6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02392-E409-317E-2143-434A55552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9F6319-6567-11D0-BE14-A5A25687B9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86A0CE-E677-CEF7-0C42-2688295BCE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C604F9-C201-60FA-94AA-9B6163342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D8820E-26F8-5066-491B-176982753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CE2B01-75D5-858F-E43F-D32012034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552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CF1EBF-4CE6-A2BD-5AAC-1B8FB0BC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399CF-C7B8-D003-B4A7-8361B944A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48111-80C7-6A63-DC6C-E311712B6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5F642-FC09-4121-984E-1BFB21877534}" type="datetimeFigureOut">
              <a:rPr lang="en-GB" smtClean="0"/>
              <a:t>05/02/2023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C0210-B35A-F773-CE9A-20ABD8EE8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DFF08-004A-BF76-F2C4-C3C71FBF6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21962-67F3-4B37-AB04-1C0885215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12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59A27-51C4-9843-5B65-B45F755F9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48500"/>
            <a:ext cx="9144000" cy="1123602"/>
          </a:xfrm>
        </p:spPr>
        <p:txBody>
          <a:bodyPr>
            <a:normAutofit/>
          </a:bodyPr>
          <a:lstStyle/>
          <a:p>
            <a:r>
              <a:rPr lang="en-GB" sz="72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Morgannwg LDC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DB2A8E-8689-8E65-05CD-371AFD2D5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22609"/>
            <a:ext cx="9144000" cy="1360751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GB" sz="4800" b="1" dirty="0">
                <a:solidFill>
                  <a:srgbClr val="FFCC00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Workforce Survey Figures</a:t>
            </a:r>
          </a:p>
          <a:p>
            <a:pPr>
              <a:spcBef>
                <a:spcPct val="0"/>
              </a:spcBef>
            </a:pPr>
            <a:r>
              <a:rPr lang="en-GB" sz="3200" b="1" dirty="0">
                <a:solidFill>
                  <a:srgbClr val="FFCC00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September 2022</a:t>
            </a:r>
          </a:p>
          <a:p>
            <a:pPr>
              <a:spcBef>
                <a:spcPct val="0"/>
              </a:spcBef>
            </a:pPr>
            <a:endParaRPr lang="en-GB" sz="7200" b="1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endParaRPr lang="en-GB" sz="7200" b="1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endParaRPr lang="en-GB" sz="7200" b="1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1F8835D6-54BF-F345-132A-96513419EB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152" y="444942"/>
            <a:ext cx="4475696" cy="183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021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41475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Foundation Dentists</a:t>
            </a:r>
            <a:b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</a:br>
            <a:br>
              <a:rPr lang="en-GB" sz="11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</a:br>
            <a:r>
              <a:rPr lang="en-GB" sz="32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Cost to WG of Training 1 FD in 2021/2022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7F0EE-22BA-6D64-EB05-D520F73F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00" y="2263865"/>
            <a:ext cx="8534400" cy="3660775"/>
          </a:xfrm>
        </p:spPr>
        <p:txBody>
          <a:bodyPr>
            <a:normAutofit fontScale="77500" lnSpcReduction="20000"/>
          </a:bodyPr>
          <a:lstStyle/>
          <a:p>
            <a:pPr algn="ctr"/>
            <a:endParaRPr lang="en-GB" dirty="0"/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Training Grant					£11,424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FD Salary						£33,372	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Service Cost					£67,680</a:t>
            </a:r>
          </a:p>
          <a:p>
            <a:pPr marL="0" indent="0">
              <a:buNone/>
            </a:pPr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Reimbursement NIC				  £3,395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sz="36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Total Cost				     £115,871</a:t>
            </a:r>
          </a:p>
        </p:txBody>
      </p:sp>
    </p:spTree>
    <p:extLst>
      <p:ext uri="{BB962C8B-B14F-4D97-AF65-F5344CB8AC3E}">
        <p14:creationId xmlns:p14="http://schemas.microsoft.com/office/powerpoint/2010/main" val="1339232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41475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Foundation Dentists</a:t>
            </a:r>
            <a:b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</a:br>
            <a:br>
              <a:rPr lang="en-GB" sz="11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</a:br>
            <a:r>
              <a:rPr lang="en-GB" sz="32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At 2021/2022 Costs, Loss to WG over 5 Years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7F0EE-22BA-6D64-EB05-D520F73F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433198"/>
            <a:ext cx="9779000" cy="3660775"/>
          </a:xfrm>
        </p:spPr>
        <p:txBody>
          <a:bodyPr>
            <a:normAutofit fontScale="92500" lnSpcReduction="10000"/>
          </a:bodyPr>
          <a:lstStyle/>
          <a:p>
            <a:pPr lvl="8" algn="ctr"/>
            <a:endParaRPr lang="en-GB" dirty="0"/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Total Cost of Training 70 FDs			£8,110,970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FDs who have left Wales			        32	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Total Cost of Training 32 FDs 			£3,707,872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sz="36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Total Cost (Loss) to WG		     £3,707,872</a:t>
            </a:r>
          </a:p>
        </p:txBody>
      </p:sp>
    </p:spTree>
    <p:extLst>
      <p:ext uri="{BB962C8B-B14F-4D97-AF65-F5344CB8AC3E}">
        <p14:creationId xmlns:p14="http://schemas.microsoft.com/office/powerpoint/2010/main" val="836645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71081"/>
          </a:xfrm>
        </p:spPr>
        <p:txBody>
          <a:bodyPr/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Dental Nurses</a:t>
            </a:r>
            <a:b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</a:br>
            <a:r>
              <a:rPr lang="en-GB" sz="32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6</a:t>
            </a:r>
            <a:r>
              <a:rPr lang="en-GB" sz="3200" baseline="300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th</a:t>
            </a:r>
            <a:r>
              <a:rPr lang="en-GB" sz="32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 October 2022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7F0EE-22BA-6D64-EB05-D520F73F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048" y="2421345"/>
            <a:ext cx="8680704" cy="3660775"/>
          </a:xfrm>
        </p:spPr>
        <p:txBody>
          <a:bodyPr>
            <a:normAutofit/>
          </a:bodyPr>
          <a:lstStyle/>
          <a:p>
            <a:pPr algn="ctr"/>
            <a:endParaRPr lang="en-GB" dirty="0"/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in 50 SBUHB Practices		310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Whole Sessions Worked		1751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WTE Working						175.1</a:t>
            </a:r>
          </a:p>
        </p:txBody>
      </p:sp>
    </p:spTree>
    <p:extLst>
      <p:ext uri="{BB962C8B-B14F-4D97-AF65-F5344CB8AC3E}">
        <p14:creationId xmlns:p14="http://schemas.microsoft.com/office/powerpoint/2010/main" val="2002177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71081"/>
          </a:xfrm>
        </p:spPr>
        <p:txBody>
          <a:bodyPr/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Dental Nurses</a:t>
            </a:r>
            <a:b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</a:br>
            <a:r>
              <a:rPr lang="en-GB" sz="32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6</a:t>
            </a:r>
            <a:r>
              <a:rPr lang="en-GB" sz="3200" baseline="300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th</a:t>
            </a:r>
            <a:r>
              <a:rPr lang="en-GB" sz="32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 October 2022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7F0EE-22BA-6D64-EB05-D520F73F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048" y="2421345"/>
            <a:ext cx="8680704" cy="3660775"/>
          </a:xfrm>
        </p:spPr>
        <p:txBody>
          <a:bodyPr>
            <a:normAutofit/>
          </a:bodyPr>
          <a:lstStyle/>
          <a:p>
            <a:pPr algn="ctr"/>
            <a:endParaRPr lang="en-GB" dirty="0"/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in SBUHB Practices			310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Trainee Dental Nurses		85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WTE Working						175.1</a:t>
            </a:r>
          </a:p>
        </p:txBody>
      </p:sp>
    </p:spTree>
    <p:extLst>
      <p:ext uri="{BB962C8B-B14F-4D97-AF65-F5344CB8AC3E}">
        <p14:creationId xmlns:p14="http://schemas.microsoft.com/office/powerpoint/2010/main" val="2052365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71081"/>
          </a:xfrm>
        </p:spPr>
        <p:txBody>
          <a:bodyPr/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Dental Nurses</a:t>
            </a:r>
            <a:b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</a:br>
            <a:r>
              <a:rPr lang="en-GB" sz="32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6</a:t>
            </a:r>
            <a:r>
              <a:rPr lang="en-GB" sz="3200" baseline="300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th</a:t>
            </a:r>
            <a:r>
              <a:rPr lang="en-GB" sz="32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 October 2022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7F0EE-22BA-6D64-EB05-D520F73F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" y="2057399"/>
            <a:ext cx="11384280" cy="4435475"/>
          </a:xfrm>
        </p:spPr>
        <p:txBody>
          <a:bodyPr>
            <a:normAutofit/>
          </a:bodyPr>
          <a:lstStyle/>
          <a:p>
            <a:pPr algn="ctr"/>
            <a:endParaRPr lang="en-GB" dirty="0"/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in SBUHB Practices				310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Trained to Perform Extra Duties		  99	32%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Practices with Current Vacancies for DNs	  19	38%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Unfilled Vacancies				  22</a:t>
            </a:r>
          </a:p>
        </p:txBody>
      </p:sp>
    </p:spTree>
    <p:extLst>
      <p:ext uri="{BB962C8B-B14F-4D97-AF65-F5344CB8AC3E}">
        <p14:creationId xmlns:p14="http://schemas.microsoft.com/office/powerpoint/2010/main" val="511919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71081"/>
          </a:xfrm>
          <a:gradFill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/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Responses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7F0EE-22BA-6D64-EB05-D520F73F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7252" y="2384769"/>
            <a:ext cx="7397496" cy="3660775"/>
          </a:xfrm>
        </p:spPr>
        <p:txBody>
          <a:bodyPr>
            <a:normAutofit/>
          </a:bodyPr>
          <a:lstStyle/>
          <a:p>
            <a:pPr algn="ctr"/>
            <a:endParaRPr lang="en-GB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Total Practices SBUHB			60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Total Responses 				50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Percentage Response			83%</a:t>
            </a:r>
          </a:p>
        </p:txBody>
      </p:sp>
    </p:spTree>
    <p:extLst>
      <p:ext uri="{BB962C8B-B14F-4D97-AF65-F5344CB8AC3E}">
        <p14:creationId xmlns:p14="http://schemas.microsoft.com/office/powerpoint/2010/main" val="3534155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71081"/>
          </a:xfrm>
        </p:spPr>
        <p:txBody>
          <a:bodyPr/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Responses by Locality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293106-7903-448F-2FF5-EB3160E1A4AA}"/>
              </a:ext>
            </a:extLst>
          </p:cNvPr>
          <p:cNvSpPr txBox="1"/>
          <p:nvPr/>
        </p:nvSpPr>
        <p:spPr>
          <a:xfrm>
            <a:off x="1141385" y="2920706"/>
            <a:ext cx="44622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Neath Port Talbot		13</a:t>
            </a:r>
          </a:p>
          <a:p>
            <a:endParaRPr lang="en-GB" sz="2400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sz="24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Swansea			37</a:t>
            </a:r>
          </a:p>
          <a:p>
            <a:endParaRPr lang="en-GB" sz="2400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sz="24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Total				50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57ED940-7B24-8489-8DD5-FB5CAD157B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98079" y="2236206"/>
            <a:ext cx="5647755" cy="3326394"/>
          </a:xfrm>
        </p:spPr>
      </p:pic>
    </p:spTree>
    <p:extLst>
      <p:ext uri="{BB962C8B-B14F-4D97-AF65-F5344CB8AC3E}">
        <p14:creationId xmlns:p14="http://schemas.microsoft.com/office/powerpoint/2010/main" val="307983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365125"/>
            <a:ext cx="10768584" cy="1871081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Practice Type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293106-7903-448F-2FF5-EB3160E1A4AA}"/>
              </a:ext>
            </a:extLst>
          </p:cNvPr>
          <p:cNvSpPr txBox="1"/>
          <p:nvPr/>
        </p:nvSpPr>
        <p:spPr>
          <a:xfrm>
            <a:off x="868680" y="2920706"/>
            <a:ext cx="44622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General Practice		47</a:t>
            </a:r>
          </a:p>
          <a:p>
            <a:endParaRPr lang="en-GB" sz="2400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sz="24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Specialist Ortho		1</a:t>
            </a:r>
          </a:p>
          <a:p>
            <a:endParaRPr lang="en-GB" sz="2400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sz="24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Specialist OS / OM		2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136E624-51E7-36CF-9E46-E33A9CF9B3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87651" y="2389293"/>
            <a:ext cx="6344313" cy="3001818"/>
          </a:xfrm>
        </p:spPr>
      </p:pic>
    </p:spTree>
    <p:extLst>
      <p:ext uri="{BB962C8B-B14F-4D97-AF65-F5344CB8AC3E}">
        <p14:creationId xmlns:p14="http://schemas.microsoft.com/office/powerpoint/2010/main" val="1854536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71081"/>
          </a:xfrm>
        </p:spPr>
        <p:txBody>
          <a:bodyPr/>
          <a:lstStyle/>
          <a:p>
            <a:pPr algn="ctr"/>
            <a:r>
              <a:rPr lang="en-GB" sz="4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GDS Practice Contract Type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7F0EE-22BA-6D64-EB05-D520F73F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7935"/>
            <a:ext cx="5468283" cy="2777066"/>
          </a:xfrm>
        </p:spPr>
        <p:txBody>
          <a:bodyPr>
            <a:normAutofit/>
          </a:bodyPr>
          <a:lstStyle/>
          <a:p>
            <a:pPr lvl="8" algn="ctr"/>
            <a:endParaRPr lang="en-GB" dirty="0"/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Contract Reform	43 of 53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UDA			4 of 7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4795AB-22F3-4C51-6B4C-173769F26B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484" y="2997935"/>
            <a:ext cx="4866386" cy="338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442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71081"/>
          </a:xfrm>
        </p:spPr>
        <p:txBody>
          <a:bodyPr/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Working Dentists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7F0EE-22BA-6D64-EB05-D520F73F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7865" y="2431284"/>
            <a:ext cx="8680704" cy="3660775"/>
          </a:xfrm>
        </p:spPr>
        <p:txBody>
          <a:bodyPr>
            <a:normAutofit/>
          </a:bodyPr>
          <a:lstStyle/>
          <a:p>
            <a:pPr algn="ctr"/>
            <a:endParaRPr lang="en-GB" dirty="0"/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in GDS Practices			156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Whole Sessions Worked	       973.5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WTE doing General Dental Work	         62.4</a:t>
            </a:r>
          </a:p>
        </p:txBody>
      </p:sp>
    </p:spTree>
    <p:extLst>
      <p:ext uri="{BB962C8B-B14F-4D97-AF65-F5344CB8AC3E}">
        <p14:creationId xmlns:p14="http://schemas.microsoft.com/office/powerpoint/2010/main" val="1365639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71081"/>
          </a:xfrm>
          <a:gradFill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/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Working Dentists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7F0EE-22BA-6D64-EB05-D520F73F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048" y="2421345"/>
            <a:ext cx="8680704" cy="3660775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GB" dirty="0"/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in 47 GDS Practices			156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WTE doing NHS Work				40.6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WTE doing Private Work				21.8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WTE doing General Dental Work			62.4</a:t>
            </a:r>
          </a:p>
        </p:txBody>
      </p:sp>
    </p:spTree>
    <p:extLst>
      <p:ext uri="{BB962C8B-B14F-4D97-AF65-F5344CB8AC3E}">
        <p14:creationId xmlns:p14="http://schemas.microsoft.com/office/powerpoint/2010/main" val="2346283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71081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Foundation Dentists</a:t>
            </a:r>
            <a:b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</a:br>
            <a:r>
              <a:rPr lang="en-GB" sz="36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Last 5 Years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7F0EE-22BA-6D64-EB05-D520F73F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7065"/>
            <a:ext cx="10588752" cy="3660775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GB" dirty="0"/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GDS  Training Practices 			16	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FDs Trained					70	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FDs Remained at Practice then left	4	0.06%</a:t>
            </a:r>
          </a:p>
          <a:p>
            <a:pPr marL="0" indent="0">
              <a:buNone/>
            </a:pPr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FDs Remained at Practice 			9	0.13%</a:t>
            </a:r>
          </a:p>
        </p:txBody>
      </p:sp>
    </p:spTree>
    <p:extLst>
      <p:ext uri="{BB962C8B-B14F-4D97-AF65-F5344CB8AC3E}">
        <p14:creationId xmlns:p14="http://schemas.microsoft.com/office/powerpoint/2010/main" val="2641471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2A7-DA0E-55B2-5086-D47477E5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71081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Foundation Dentists</a:t>
            </a:r>
            <a:b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</a:br>
            <a:r>
              <a:rPr lang="en-GB" sz="32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Last 5 Years</a:t>
            </a:r>
            <a:b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</a:br>
            <a:r>
              <a:rPr lang="en-GB" sz="32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6</a:t>
            </a:r>
            <a:r>
              <a:rPr lang="en-GB" sz="3200" baseline="300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th</a:t>
            </a:r>
            <a:r>
              <a:rPr lang="en-GB" sz="3200" dirty="0">
                <a:solidFill>
                  <a:srgbClr val="FFCC00"/>
                </a:solidFill>
                <a:latin typeface="Arial Rounded MT Bold" panose="020F0704030504030204" pitchFamily="34" charset="0"/>
              </a:rPr>
              <a:t> October 2022</a:t>
            </a:r>
            <a:endParaRPr lang="en-GB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7F0EE-22BA-6D64-EB05-D520F73F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7065"/>
            <a:ext cx="10588752" cy="3660775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GB" dirty="0"/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GDS  Training Practices 			16	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FDs Trained					70	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FDs still in Wales				38	54%</a:t>
            </a:r>
          </a:p>
          <a:p>
            <a:endParaRPr lang="en-GB" b="1" dirty="0">
              <a:solidFill>
                <a:srgbClr val="FFCC00"/>
              </a:solidFill>
              <a:latin typeface="Arial Rounded MT Bold" panose="020F0704030504030204" pitchFamily="34" charset="0"/>
            </a:endParaRPr>
          </a:p>
          <a:p>
            <a:r>
              <a:rPr lang="en-GB" b="1" dirty="0">
                <a:solidFill>
                  <a:srgbClr val="FFCC00"/>
                </a:solidFill>
                <a:latin typeface="Arial Rounded MT Bold" panose="020F0704030504030204" pitchFamily="34" charset="0"/>
              </a:rPr>
              <a:t>Number of FDs stayed then left Wales			11	16%</a:t>
            </a:r>
          </a:p>
        </p:txBody>
      </p:sp>
    </p:spTree>
    <p:extLst>
      <p:ext uri="{BB962C8B-B14F-4D97-AF65-F5344CB8AC3E}">
        <p14:creationId xmlns:p14="http://schemas.microsoft.com/office/powerpoint/2010/main" val="331054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3082</TotalTime>
  <Words>493</Words>
  <Application>Microsoft Office PowerPoint</Application>
  <PresentationFormat>Widescreen</PresentationFormat>
  <Paragraphs>105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Rounded MT Bold</vt:lpstr>
      <vt:lpstr>Calibri</vt:lpstr>
      <vt:lpstr>Calibri Light</vt:lpstr>
      <vt:lpstr>Office Theme</vt:lpstr>
      <vt:lpstr>Morgannwg LDC</vt:lpstr>
      <vt:lpstr>Responses</vt:lpstr>
      <vt:lpstr>Responses by Locality</vt:lpstr>
      <vt:lpstr>Practice Type</vt:lpstr>
      <vt:lpstr>GDS Practice Contract Type</vt:lpstr>
      <vt:lpstr>Working Dentists</vt:lpstr>
      <vt:lpstr>Working Dentists</vt:lpstr>
      <vt:lpstr>Foundation Dentists Last 5 Years</vt:lpstr>
      <vt:lpstr>Foundation Dentists Last 5 Years 6th October 2022</vt:lpstr>
      <vt:lpstr>Foundation Dentists  Cost to WG of Training 1 FD in 2021/2022</vt:lpstr>
      <vt:lpstr>Foundation Dentists  At 2021/2022 Costs, Loss to WG over 5 Years</vt:lpstr>
      <vt:lpstr>Dental Nurses 6th October 2022</vt:lpstr>
      <vt:lpstr>Dental Nurses 6th October 2022</vt:lpstr>
      <vt:lpstr>Dental Nurses 6th October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Morgannwg LDC</dc:title>
  <dc:creator>Roger Pratley</dc:creator>
  <cp:lastModifiedBy>Roger Pratley</cp:lastModifiedBy>
  <cp:revision>28</cp:revision>
  <dcterms:created xsi:type="dcterms:W3CDTF">2022-06-30T11:39:56Z</dcterms:created>
  <dcterms:modified xsi:type="dcterms:W3CDTF">2023-02-05T14:26:36Z</dcterms:modified>
</cp:coreProperties>
</file>