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106" autoAdjust="0"/>
  </p:normalViewPr>
  <p:slideViewPr>
    <p:cSldViewPr snapToGrid="0">
      <p:cViewPr varScale="1">
        <p:scale>
          <a:sx n="106" d="100"/>
          <a:sy n="106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i="1" u="none" strike="noStrike" baseline="0" dirty="0">
                <a:effectLst/>
              </a:rPr>
              <a:t>Number of Dentists providing NHS Services</a:t>
            </a:r>
          </a:p>
          <a:p>
            <a:pPr>
              <a:defRPr/>
            </a:pPr>
            <a:r>
              <a:rPr lang="en-GB" sz="2400" b="1" i="1" u="none" strike="noStrike" baseline="0" dirty="0"/>
              <a:t> </a:t>
            </a:r>
            <a:r>
              <a:rPr lang="en-GB" sz="2400" b="1" i="1" dirty="0"/>
              <a:t>in SBUHB</a:t>
            </a:r>
          </a:p>
        </c:rich>
      </c:tx>
      <c:layout>
        <c:manualLayout>
          <c:xMode val="edge"/>
          <c:yMode val="edge"/>
          <c:x val="0.2724242109126162"/>
          <c:y val="3.0127812186718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Sheet1!$B$7:$F$9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SBUHB</c:v>
                  </c:pt>
                </c:lvl>
              </c:multiLvlStrCache>
            </c:multiLvl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97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F-4BE6-885B-0B46318A3655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Sheet1!$B$7:$F$9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SBUHB</c:v>
                  </c:pt>
                </c:lvl>
              </c:multiLvlStrCache>
            </c:multiLvl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100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  <c:pt idx="4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F-4BE6-885B-0B46318A3655}"/>
            </c:ext>
          </c:extLst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Sheet1!$B$7:$F$9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SBUHB</c:v>
                  </c:pt>
                </c:lvl>
              </c:multiLvlStrCache>
            </c:multiLvl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197</c:v>
                </c:pt>
                <c:pt idx="1">
                  <c:v>11</c:v>
                </c:pt>
                <c:pt idx="2">
                  <c:v>11</c:v>
                </c:pt>
                <c:pt idx="3">
                  <c:v>1</c:v>
                </c:pt>
                <c:pt idx="4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F-4BE6-885B-0B46318A3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930591"/>
        <c:axId val="1729929759"/>
      </c:barChart>
      <c:catAx>
        <c:axId val="17299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929759"/>
        <c:crosses val="autoZero"/>
        <c:auto val="1"/>
        <c:lblAlgn val="ctr"/>
        <c:lblOffset val="100"/>
        <c:noMultiLvlLbl val="0"/>
      </c:catAx>
      <c:valAx>
        <c:axId val="1729929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9930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1" baseline="0" dirty="0"/>
              <a:t>Number of Dentists providing NHS Services</a:t>
            </a:r>
          </a:p>
          <a:p>
            <a:pPr>
              <a:defRPr/>
            </a:pPr>
            <a:r>
              <a:rPr lang="en-US" sz="2400" b="1" i="1" baseline="0" dirty="0"/>
              <a:t>in Wales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Sheet1!$H$7:$L$9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Wales</c:v>
                  </c:pt>
                </c:lvl>
              </c:multiLvlStrCache>
            </c:multiLvlStrRef>
          </c:cat>
          <c:val>
            <c:numRef>
              <c:f>Sheet1!$H$10:$L$10</c:f>
              <c:numCache>
                <c:formatCode>General</c:formatCode>
                <c:ptCount val="5"/>
                <c:pt idx="0">
                  <c:v>572</c:v>
                </c:pt>
                <c:pt idx="1">
                  <c:v>28</c:v>
                </c:pt>
                <c:pt idx="2">
                  <c:v>22</c:v>
                </c:pt>
                <c:pt idx="3">
                  <c:v>84</c:v>
                </c:pt>
                <c:pt idx="4">
                  <c:v>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A-41B2-8DBD-B85F74953128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Sheet1!$H$7:$L$9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Wales</c:v>
                  </c:pt>
                </c:lvl>
              </c:multiLvlStrCache>
            </c:multiLvlStrRef>
          </c:cat>
          <c:val>
            <c:numRef>
              <c:f>Sheet1!$H$11:$L$11</c:f>
              <c:numCache>
                <c:formatCode>General</c:formatCode>
                <c:ptCount val="5"/>
                <c:pt idx="0">
                  <c:v>557</c:v>
                </c:pt>
                <c:pt idx="1">
                  <c:v>32</c:v>
                </c:pt>
                <c:pt idx="2">
                  <c:v>26</c:v>
                </c:pt>
                <c:pt idx="3">
                  <c:v>68</c:v>
                </c:pt>
                <c:pt idx="4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A-41B2-8DBD-B85F74953128}"/>
            </c:ext>
          </c:extLst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Sheet1!$H$7:$L$9</c:f>
              <c:multiLvlStrCache>
                <c:ptCount val="5"/>
                <c:lvl>
                  <c:pt idx="0">
                    <c:v>GDS</c:v>
                  </c:pt>
                  <c:pt idx="1">
                    <c:v>PDS</c:v>
                  </c:pt>
                  <c:pt idx="2">
                    <c:v>TDS</c:v>
                  </c:pt>
                  <c:pt idx="3">
                    <c:v>Mixed</c:v>
                  </c:pt>
                  <c:pt idx="4">
                    <c:v>Total</c:v>
                  </c:pt>
                </c:lvl>
                <c:lvl>
                  <c:pt idx="0">
                    <c:v>Wales</c:v>
                  </c:pt>
                </c:lvl>
              </c:multiLvlStrCache>
            </c:multiLvlStrRef>
          </c:cat>
          <c:val>
            <c:numRef>
              <c:f>Sheet1!$H$12:$L$12</c:f>
              <c:numCache>
                <c:formatCode>General</c:formatCode>
                <c:ptCount val="5"/>
                <c:pt idx="0">
                  <c:v>1129</c:v>
                </c:pt>
                <c:pt idx="1">
                  <c:v>60</c:v>
                </c:pt>
                <c:pt idx="2">
                  <c:v>48</c:v>
                </c:pt>
                <c:pt idx="3">
                  <c:v>152</c:v>
                </c:pt>
                <c:pt idx="4">
                  <c:v>1389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3A-41B2-8DBD-B85F74953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8723631"/>
        <c:axId val="1649437711"/>
      </c:barChart>
      <c:catAx>
        <c:axId val="1648723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437711"/>
        <c:crosses val="autoZero"/>
        <c:auto val="1"/>
        <c:lblAlgn val="ctr"/>
        <c:lblOffset val="100"/>
        <c:noMultiLvlLbl val="0"/>
      </c:catAx>
      <c:valAx>
        <c:axId val="1649437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72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 i="1" dirty="0"/>
              <a:t>Yearly Comparison NHS Dentists</a:t>
            </a:r>
          </a:p>
          <a:p>
            <a:pPr>
              <a:defRPr sz="2800"/>
            </a:pPr>
            <a:r>
              <a:rPr lang="en-GB" sz="2800" b="1" i="1" dirty="0"/>
              <a:t>SBUHB and Wales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540751415375936E-2"/>
          <c:y val="0.20371126587452185"/>
          <c:w val="0.93399014824783866"/>
          <c:h val="0.67540896902950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Sheet1!$B$30:$L$31</c:f>
              <c:strCache>
                <c:ptCount val="7"/>
                <c:pt idx="0">
                  <c:v>SBUHB</c:v>
                </c:pt>
                <c:pt idx="6">
                  <c:v>Wales</c:v>
                </c:pt>
              </c:strCache>
            </c:strRef>
          </c:cat>
          <c:val>
            <c:numRef>
              <c:f>Sheet1!$B$32:$L$32</c:f>
              <c:numCache>
                <c:formatCode>General</c:formatCode>
                <c:ptCount val="11"/>
                <c:pt idx="0">
                  <c:v>327</c:v>
                </c:pt>
                <c:pt idx="6">
                  <c:v>1506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27-4AE2-9DB4-EC487CFCEFBA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Sheet1!$B$30:$L$31</c:f>
              <c:strCache>
                <c:ptCount val="7"/>
                <c:pt idx="0">
                  <c:v>SBUHB</c:v>
                </c:pt>
                <c:pt idx="6">
                  <c:v>Wales</c:v>
                </c:pt>
              </c:strCache>
            </c:strRef>
          </c:cat>
          <c:val>
            <c:numRef>
              <c:f>Sheet1!$B$33:$L$33</c:f>
              <c:numCache>
                <c:formatCode>General</c:formatCode>
                <c:ptCount val="11"/>
                <c:pt idx="0">
                  <c:v>282</c:v>
                </c:pt>
                <c:pt idx="6">
                  <c:v>1472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27-4AE2-9DB4-EC487CFCEFBA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Sheet1!$B$30:$L$31</c:f>
              <c:strCache>
                <c:ptCount val="7"/>
                <c:pt idx="0">
                  <c:v>SBUHB</c:v>
                </c:pt>
                <c:pt idx="6">
                  <c:v>Wales</c:v>
                </c:pt>
              </c:strCache>
            </c:strRef>
          </c:cat>
          <c:val>
            <c:numRef>
              <c:f>Sheet1!$B$34:$L$34</c:f>
              <c:numCache>
                <c:formatCode>General</c:formatCode>
                <c:ptCount val="11"/>
                <c:pt idx="0">
                  <c:v>220</c:v>
                </c:pt>
                <c:pt idx="6">
                  <c:v>1389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27-4AE2-9DB4-EC487CFCE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-29"/>
        <c:axId val="1727781519"/>
        <c:axId val="1727780687"/>
      </c:barChart>
      <c:catAx>
        <c:axId val="1727781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7780687"/>
        <c:crosses val="autoZero"/>
        <c:auto val="1"/>
        <c:lblAlgn val="ctr"/>
        <c:lblOffset val="100"/>
        <c:noMultiLvlLbl val="0"/>
      </c:catAx>
      <c:valAx>
        <c:axId val="1727780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7781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4000" b="1" i="1" dirty="0">
                <a:solidFill>
                  <a:schemeClr val="tx1"/>
                </a:solidFill>
              </a:rPr>
              <a:t>Total Spend NHS Dental Practices</a:t>
            </a:r>
          </a:p>
        </c:rich>
      </c:tx>
      <c:layout>
        <c:manualLayout>
          <c:xMode val="edge"/>
          <c:yMode val="edge"/>
          <c:x val="0.15194640684950958"/>
          <c:y val="1.50168081833327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Sheet1!$B$20:$B$22</c:f>
              <c:strCache>
                <c:ptCount val="3"/>
                <c:pt idx="0">
                  <c:v>Total Spend NHS Dental Practice</c:v>
                </c:pt>
                <c:pt idx="2">
                  <c:v>SBUHB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Sheet1!$A$23:$A$26</c:f>
              <c:strCache>
                <c:ptCount val="4"/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</c:strCache>
            </c:strRef>
          </c:cat>
          <c:val>
            <c:numRef>
              <c:f>Sheet1!$B$23:$B$26</c:f>
              <c:numCache>
                <c:formatCode>"£"#,##0</c:formatCode>
                <c:ptCount val="4"/>
                <c:pt idx="1">
                  <c:v>30412000</c:v>
                </c:pt>
                <c:pt idx="2">
                  <c:v>22898000</c:v>
                </c:pt>
                <c:pt idx="3">
                  <c:v>23491000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2-4A01-91CF-E547B4DC9512}"/>
            </c:ext>
          </c:extLst>
        </c:ser>
        <c:ser>
          <c:idx val="6"/>
          <c:order val="6"/>
          <c:tx>
            <c:strRef>
              <c:f>Sheet1!$H$20:$H$22</c:f>
              <c:strCache>
                <c:ptCount val="3"/>
                <c:pt idx="0">
                  <c:v>Total Spend NHS Dental Practice</c:v>
                </c:pt>
                <c:pt idx="2">
                  <c:v>Wales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Sheet1!$A$23:$A$26</c:f>
              <c:strCache>
                <c:ptCount val="4"/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</c:strCache>
            </c:strRef>
          </c:cat>
          <c:val>
            <c:numRef>
              <c:f>Sheet1!$H$23:$H$26</c:f>
              <c:numCache>
                <c:formatCode>"£"#,##0</c:formatCode>
                <c:ptCount val="4"/>
                <c:pt idx="1">
                  <c:v>153085000</c:v>
                </c:pt>
                <c:pt idx="2">
                  <c:v>159865000</c:v>
                </c:pt>
                <c:pt idx="3">
                  <c:v>172489000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F2-4A01-91CF-E547B4DC9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908863"/>
        <c:axId val="184190262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Sheet1!$C$20:$C$22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SBUHB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Sheet1!$C$23:$C$26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FF2-4A01-91CF-E547B4DC951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Sheet1!$D$20:$D$22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SBUHB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Sheet1!$D$23:$D$26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FF2-4A01-91CF-E547B4DC951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Sheet1!$E$20:$E$22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SBUHB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Sheet1!$E$23:$E$26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FF2-4A01-91CF-E547B4DC951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Sheet1!$F$20:$F$22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SBUHB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Sheet1!$F$23:$F$26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FF2-4A01-91CF-E547B4DC951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Sheet1!$G$20:$G$22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SBUHB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Sheet1!$G$23:$G$26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FF2-4A01-91CF-E547B4DC9512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Sheet1!$I$20:$I$22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Wales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Sheet1!$I$23:$I$26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FF2-4A01-91CF-E547B4DC9512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Sheet1!$J$20:$J$22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Wales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Sheet1!$J$23:$J$26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FF2-4A01-91CF-E547B4DC9512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Sheet1!$K$20:$K$22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Wales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Sheet1!$K$23:$K$26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FF2-4A01-91CF-E547B4DC9512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Sheet1!$L$20:$L$22</c15:sqref>
                        </c15:formulaRef>
                      </c:ext>
                    </c:extLst>
                    <c:strCache>
                      <c:ptCount val="3"/>
                      <c:pt idx="0">
                        <c:v>Total Spend NHS Dental Practice</c:v>
                      </c:pt>
                      <c:pt idx="2">
                        <c:v>Wales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Sheet1!$A$23:$A$26</c15:sqref>
                        </c15:formulaRef>
                      </c:ext>
                    </c:extLst>
                    <c:strCache>
                      <c:ptCount val="4"/>
                      <c:pt idx="1">
                        <c:v>2018/19</c:v>
                      </c:pt>
                      <c:pt idx="2">
                        <c:v>2019/20</c:v>
                      </c:pt>
                      <c:pt idx="3">
                        <c:v>2020/21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Sheet1!$L$23:$L$26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FF2-4A01-91CF-E547B4DC9512}"/>
                  </c:ext>
                </c:extLst>
              </c15:ser>
            </c15:filteredBarSeries>
          </c:ext>
        </c:extLst>
      </c:barChart>
      <c:catAx>
        <c:axId val="184190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902623"/>
        <c:crosses val="autoZero"/>
        <c:auto val="1"/>
        <c:lblAlgn val="ctr"/>
        <c:lblOffset val="100"/>
        <c:noMultiLvlLbl val="0"/>
      </c:catAx>
      <c:valAx>
        <c:axId val="1841902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908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Wales Population in Thousands by Age Group - 2022</a:t>
            </a:r>
          </a:p>
          <a:p>
            <a:pPr>
              <a:defRPr/>
            </a:pPr>
            <a:r>
              <a:rPr lang="en-US" sz="2800" b="1" dirty="0"/>
              <a:t>Total Population</a:t>
            </a:r>
            <a:r>
              <a:rPr lang="en-US" sz="2800" b="1" baseline="0" dirty="0"/>
              <a:t> 3,190,000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</c:f>
              <c:strCache>
                <c:ptCount val="1"/>
                <c:pt idx="0">
                  <c:v>Numbers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Sheet2!$E$3:$E$13</c:f>
              <c:strCache>
                <c:ptCount val="11"/>
                <c:pt idx="1">
                  <c:v>0-10</c:v>
                </c:pt>
                <c:pt idx="2">
                  <c:v>11-20</c:v>
                </c:pt>
                <c:pt idx="3">
                  <c:v>21-30</c:v>
                </c:pt>
                <c:pt idx="4">
                  <c:v>31-40</c:v>
                </c:pt>
                <c:pt idx="5">
                  <c:v>41-50</c:v>
                </c:pt>
                <c:pt idx="6">
                  <c:v>51-60</c:v>
                </c:pt>
                <c:pt idx="7">
                  <c:v>61-70</c:v>
                </c:pt>
                <c:pt idx="8">
                  <c:v>71-80</c:v>
                </c:pt>
                <c:pt idx="9">
                  <c:v>81-90</c:v>
                </c:pt>
                <c:pt idx="10">
                  <c:v>91-100+</c:v>
                </c:pt>
              </c:strCache>
            </c:strRef>
          </c:cat>
          <c:val>
            <c:numRef>
              <c:f>Sheet2!$F$3:$F$13</c:f>
              <c:numCache>
                <c:formatCode>#,##0</c:formatCode>
                <c:ptCount val="11"/>
                <c:pt idx="1">
                  <c:v>328.13200000000001</c:v>
                </c:pt>
                <c:pt idx="2">
                  <c:v>367.48899999999998</c:v>
                </c:pt>
                <c:pt idx="3">
                  <c:v>410.04399999999998</c:v>
                </c:pt>
                <c:pt idx="4">
                  <c:v>397.173</c:v>
                </c:pt>
                <c:pt idx="5">
                  <c:v>357.69399999999996</c:v>
                </c:pt>
                <c:pt idx="6">
                  <c:v>437.65</c:v>
                </c:pt>
                <c:pt idx="7">
                  <c:v>389.98900000000003</c:v>
                </c:pt>
                <c:pt idx="8">
                  <c:v>321.59299999999996</c:v>
                </c:pt>
                <c:pt idx="9">
                  <c:v>148.755</c:v>
                </c:pt>
                <c:pt idx="10">
                  <c:v>31.451000000000001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2-45C8-9D14-23A51431C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646880"/>
        <c:axId val="1281647296"/>
      </c:barChart>
      <c:catAx>
        <c:axId val="128164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647296"/>
        <c:crosses val="autoZero"/>
        <c:auto val="1"/>
        <c:lblAlgn val="ctr"/>
        <c:lblOffset val="100"/>
        <c:noMultiLvlLbl val="0"/>
      </c:catAx>
      <c:valAx>
        <c:axId val="12816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64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 dirty="0">
                <a:effectLst/>
              </a:rPr>
              <a:t>Wales Population in Thousands by Age Group - 2022</a:t>
            </a:r>
            <a:endParaRPr lang="en-GB" sz="2800" dirty="0">
              <a:effectLst/>
            </a:endParaRPr>
          </a:p>
          <a:p>
            <a:pPr>
              <a:defRPr sz="2800"/>
            </a:pPr>
            <a:r>
              <a:rPr lang="en-US" sz="2800" b="1" i="0" baseline="0" dirty="0">
                <a:effectLst/>
              </a:rPr>
              <a:t>Total Population 3,190,000</a:t>
            </a:r>
            <a:endParaRPr lang="en-GB" sz="2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Sheet2!$I$2</c:f>
              <c:strCache>
                <c:ptCount val="1"/>
                <c:pt idx="0">
                  <c:v>Numbers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Sheet2!$H$3:$H$5</c:f>
              <c:strCache>
                <c:ptCount val="3"/>
                <c:pt idx="0">
                  <c:v>0-19</c:v>
                </c:pt>
                <c:pt idx="1">
                  <c:v>20-64</c:v>
                </c:pt>
                <c:pt idx="2">
                  <c:v>65+</c:v>
                </c:pt>
              </c:strCache>
            </c:strRef>
          </c:cat>
          <c:val>
            <c:numRef>
              <c:f>Sheet2!$I$3:$I$5</c:f>
              <c:numCache>
                <c:formatCode>#,##0</c:formatCode>
                <c:ptCount val="3"/>
                <c:pt idx="0">
                  <c:v>695.62099999999998</c:v>
                </c:pt>
                <c:pt idx="1">
                  <c:v>1810.4179999999999</c:v>
                </c:pt>
                <c:pt idx="2">
                  <c:v>683.93099999999993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C-42DC-87BE-14393203B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9561392"/>
        <c:axId val="1342968032"/>
      </c:barChart>
      <c:catAx>
        <c:axId val="138956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968032"/>
        <c:crosses val="autoZero"/>
        <c:auto val="1"/>
        <c:lblAlgn val="ctr"/>
        <c:lblOffset val="100"/>
        <c:noMultiLvlLbl val="0"/>
      </c:catAx>
      <c:valAx>
        <c:axId val="134296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956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0.47879</cdr:x>
      <cdr:y>0.39123</cdr:y>
    </cdr:from>
    <cdr:to>
      <cdr:x>0.55169</cdr:x>
      <cdr:y>0.54302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88134A8-712D-BD23-600B-0DF1F90AA839}"/>
            </a:ext>
          </a:extLst>
        </cdr:cNvPr>
        <cdr:cNvSpPr txBox="1"/>
      </cdr:nvSpPr>
      <cdr:spPr>
        <a:xfrm xmlns:a="http://schemas.openxmlformats.org/drawingml/2006/main">
          <a:off x="5504826" y="2439651"/>
          <a:ext cx="838199" cy="94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400" b="1" dirty="0">
              <a:solidFill>
                <a:schemeClr val="bg1"/>
              </a:solidFill>
            </a:rPr>
            <a:t>57%</a:t>
          </a:r>
        </a:p>
        <a:p xmlns:a="http://schemas.openxmlformats.org/drawingml/2006/main">
          <a:pPr algn="ctr"/>
          <a:r>
            <a:rPr lang="en-GB" sz="2400" b="1" dirty="0">
              <a:solidFill>
                <a:schemeClr val="bg1"/>
              </a:solidFill>
            </a:rPr>
            <a:t>1810</a:t>
          </a:r>
        </a:p>
      </cdr:txBody>
    </cdr:sp>
  </cdr:relSizeAnchor>
  <cdr:relSizeAnchor xmlns:cdr="http://schemas.openxmlformats.org/drawingml/2006/chartDrawing">
    <cdr:from>
      <cdr:x>0.79791</cdr:x>
      <cdr:y>0.70112</cdr:y>
    </cdr:from>
    <cdr:to>
      <cdr:x>0.8703</cdr:x>
      <cdr:y>0.85412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73744A5-7E85-A48F-8293-772220350791}"/>
            </a:ext>
          </a:extLst>
        </cdr:cNvPr>
        <cdr:cNvSpPr txBox="1"/>
      </cdr:nvSpPr>
      <cdr:spPr>
        <a:xfrm xmlns:a="http://schemas.openxmlformats.org/drawingml/2006/main">
          <a:off x="9173979" y="4372133"/>
          <a:ext cx="832265" cy="954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800" b="1" dirty="0">
              <a:solidFill>
                <a:schemeClr val="bg1"/>
              </a:solidFill>
            </a:rPr>
            <a:t>21%</a:t>
          </a:r>
        </a:p>
        <a:p xmlns:a="http://schemas.openxmlformats.org/drawingml/2006/main">
          <a:pPr algn="ctr"/>
          <a:r>
            <a:rPr lang="en-GB" sz="2800" b="1" dirty="0">
              <a:solidFill>
                <a:schemeClr val="bg1"/>
              </a:solidFill>
            </a:rPr>
            <a:t>684</a:t>
          </a:r>
          <a:endParaRPr lang="en-GB" sz="14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77F9-A550-11F0-BA23-0153BD67E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FA6C4-B7B5-133A-B391-A43F4C28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AB6E5-DC1D-F449-570C-6ECA8ADD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3BF2-157F-E4BF-1074-4FBF79AB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9EC8-27A6-430D-B2C6-0277D09C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AE37-EAC0-0084-99E9-A5D005BB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0DCAD-4CDE-DE67-E65F-249BA9C05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CFD5-724F-158E-4670-0321EDF3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302A-3C01-F209-8AB2-9993BE03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564-3154-516E-3919-72D025D2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E284A-CFC3-80EA-C11C-15A190B34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F0A54-E3AD-0448-0EB2-13456AA40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1614-C59A-DE21-44E8-525EB90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287D-779E-3847-35AE-4C65BFBB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B6A1-C0FE-EEAF-98C9-E1564BFB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426C-9CEE-7764-2BC6-33C3FA2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5E0-04DA-B561-6363-4ED68F74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FA38-D7D6-4858-E7B7-28899A9A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F913-9FFB-FFB9-9DF8-5B42DA57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A29C-2BFD-6204-DDCD-E5224B08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35D8-5A75-6206-DF50-64CEB4F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379A7-9245-8DC8-916E-FCDD69CA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155A7-D6F8-B9D8-0766-B1F9B75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BFEE-5470-FE8E-3FD0-E22F2D3D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0DADF-6906-29B2-0275-10967A50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1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CAF7-B556-54FE-4253-6B0F69FB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F166-F4E4-1559-89C9-1AA32E2EA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B054F-CC06-25C4-0EFD-6AD251ABB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1FBA-7459-F6B7-A4AB-8F83F877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D3C8-A445-15E4-D88A-6DFCEC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37A3-E0CD-0DB0-4682-F3E77858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2E1-48BB-B788-6460-706856EA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0E625-FA6A-7F60-EFCC-C5567533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53E4A-0BE5-8B1E-0636-6AACE404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C4ADC-4376-D28A-DA35-ED2E3C260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7D7DD-4195-90B7-2347-B7D2721E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2AC37-5325-42E1-49F9-9199A48D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06B37-4806-36D8-2028-4E755770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0851A-06DE-E695-99BC-D7228DBB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C04-E54C-0E1B-378A-17E14EE1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4412E-BC8C-1C76-8FE3-178B8672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7952C-8EB0-23C6-F8D5-EBEAFAF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6C54A-DA1F-C1F3-8AB1-38079D1B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DD1CD-9AE8-D101-38BF-4A4F0F8D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6DC3F-4D72-1AC0-2D41-5928C20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3A0AC-D273-4DE4-129C-602568AC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08F4-7670-49D2-658E-A7A1AB59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0437-5EA2-B06A-0683-31694CD0C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A6131-3545-7393-46F5-EFB5BA159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93676-0FCF-4C2E-68ED-C5A30838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F20B-EBAA-A76F-6222-C485E5B6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910E7-863B-275D-709F-9DB67151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2392-E409-317E-2143-434A5555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F6319-6567-11D0-BE14-A5A25687B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A0CE-E677-CEF7-0C42-2688295BC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04F9-C201-60FA-94AA-9B616334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820E-26F8-5066-491B-17698275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2B01-75D5-858F-E43F-D3201203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F1EBF-4CE6-A2BD-5AAC-1B8FB0BC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99CF-C7B8-D003-B4A7-8361B944A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8111-80C7-6A63-DC6C-E311712B6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F642-FC09-4121-984E-1BFB2187753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0210-B35A-F773-CE9A-20ABD8EE8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FF08-004A-BF76-F2C4-C3C71FBF6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9A27-51C4-9843-5B65-B45F755F9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6361"/>
            <a:ext cx="9144000" cy="1123602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Morgannwg LDC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B2A8E-8689-8E65-05CD-371AFD2D5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3299"/>
            <a:ext cx="9144000" cy="546216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0"/>
              </a:spcBef>
            </a:pPr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Some Statistics for SBUHB and Wales</a:t>
            </a:r>
          </a:p>
        </p:txBody>
      </p:sp>
    </p:spTree>
    <p:extLst>
      <p:ext uri="{BB962C8B-B14F-4D97-AF65-F5344CB8AC3E}">
        <p14:creationId xmlns:p14="http://schemas.microsoft.com/office/powerpoint/2010/main" val="17240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8A9D1DD-FA20-7645-690C-61F88B988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888218"/>
              </p:ext>
            </p:extLst>
          </p:nvPr>
        </p:nvGraphicFramePr>
        <p:xfrm>
          <a:off x="419725" y="404733"/>
          <a:ext cx="11497455" cy="62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A314F7-9277-0393-C497-9F5BA77EF65B}"/>
              </a:ext>
            </a:extLst>
          </p:cNvPr>
          <p:cNvSpPr txBox="1"/>
          <p:nvPr/>
        </p:nvSpPr>
        <p:spPr>
          <a:xfrm>
            <a:off x="2263360" y="4776866"/>
            <a:ext cx="832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22%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696</a:t>
            </a:r>
          </a:p>
        </p:txBody>
      </p:sp>
    </p:spTree>
    <p:extLst>
      <p:ext uri="{BB962C8B-B14F-4D97-AF65-F5344CB8AC3E}">
        <p14:creationId xmlns:p14="http://schemas.microsoft.com/office/powerpoint/2010/main" val="380443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02A306-62ED-5BC4-CCA0-266CD3CBD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38952"/>
              </p:ext>
            </p:extLst>
          </p:nvPr>
        </p:nvGraphicFramePr>
        <p:xfrm>
          <a:off x="643467" y="1064823"/>
          <a:ext cx="10905073" cy="4728357"/>
        </p:xfrm>
        <a:graphic>
          <a:graphicData uri="http://schemas.openxmlformats.org/drawingml/2006/table">
            <a:tbl>
              <a:tblPr/>
              <a:tblGrid>
                <a:gridCol w="956140">
                  <a:extLst>
                    <a:ext uri="{9D8B030D-6E8A-4147-A177-3AD203B41FA5}">
                      <a16:colId xmlns:a16="http://schemas.microsoft.com/office/drawing/2014/main" val="3013810282"/>
                    </a:ext>
                  </a:extLst>
                </a:gridCol>
                <a:gridCol w="1004621">
                  <a:extLst>
                    <a:ext uri="{9D8B030D-6E8A-4147-A177-3AD203B41FA5}">
                      <a16:colId xmlns:a16="http://schemas.microsoft.com/office/drawing/2014/main" val="2990073346"/>
                    </a:ext>
                  </a:extLst>
                </a:gridCol>
                <a:gridCol w="964773">
                  <a:extLst>
                    <a:ext uri="{9D8B030D-6E8A-4147-A177-3AD203B41FA5}">
                      <a16:colId xmlns:a16="http://schemas.microsoft.com/office/drawing/2014/main" val="4274355532"/>
                    </a:ext>
                  </a:extLst>
                </a:gridCol>
                <a:gridCol w="948834">
                  <a:extLst>
                    <a:ext uri="{9D8B030D-6E8A-4147-A177-3AD203B41FA5}">
                      <a16:colId xmlns:a16="http://schemas.microsoft.com/office/drawing/2014/main" val="591885646"/>
                    </a:ext>
                  </a:extLst>
                </a:gridCol>
                <a:gridCol w="973677">
                  <a:extLst>
                    <a:ext uri="{9D8B030D-6E8A-4147-A177-3AD203B41FA5}">
                      <a16:colId xmlns:a16="http://schemas.microsoft.com/office/drawing/2014/main" val="3651268253"/>
                    </a:ext>
                  </a:extLst>
                </a:gridCol>
                <a:gridCol w="973677">
                  <a:extLst>
                    <a:ext uri="{9D8B030D-6E8A-4147-A177-3AD203B41FA5}">
                      <a16:colId xmlns:a16="http://schemas.microsoft.com/office/drawing/2014/main" val="3839942778"/>
                    </a:ext>
                  </a:extLst>
                </a:gridCol>
                <a:gridCol w="106196">
                  <a:extLst>
                    <a:ext uri="{9D8B030D-6E8A-4147-A177-3AD203B41FA5}">
                      <a16:colId xmlns:a16="http://schemas.microsoft.com/office/drawing/2014/main" val="1253280092"/>
                    </a:ext>
                  </a:extLst>
                </a:gridCol>
                <a:gridCol w="1116194">
                  <a:extLst>
                    <a:ext uri="{9D8B030D-6E8A-4147-A177-3AD203B41FA5}">
                      <a16:colId xmlns:a16="http://schemas.microsoft.com/office/drawing/2014/main" val="1950757560"/>
                    </a:ext>
                  </a:extLst>
                </a:gridCol>
                <a:gridCol w="964773">
                  <a:extLst>
                    <a:ext uri="{9D8B030D-6E8A-4147-A177-3AD203B41FA5}">
                      <a16:colId xmlns:a16="http://schemas.microsoft.com/office/drawing/2014/main" val="1854639871"/>
                    </a:ext>
                  </a:extLst>
                </a:gridCol>
                <a:gridCol w="948834">
                  <a:extLst>
                    <a:ext uri="{9D8B030D-6E8A-4147-A177-3AD203B41FA5}">
                      <a16:colId xmlns:a16="http://schemas.microsoft.com/office/drawing/2014/main" val="1572464397"/>
                    </a:ext>
                  </a:extLst>
                </a:gridCol>
                <a:gridCol w="973677">
                  <a:extLst>
                    <a:ext uri="{9D8B030D-6E8A-4147-A177-3AD203B41FA5}">
                      <a16:colId xmlns:a16="http://schemas.microsoft.com/office/drawing/2014/main" val="2575249825"/>
                    </a:ext>
                  </a:extLst>
                </a:gridCol>
                <a:gridCol w="973677">
                  <a:extLst>
                    <a:ext uri="{9D8B030D-6E8A-4147-A177-3AD203B41FA5}">
                      <a16:colId xmlns:a16="http://schemas.microsoft.com/office/drawing/2014/main" val="3442374311"/>
                    </a:ext>
                  </a:extLst>
                </a:gridCol>
              </a:tblGrid>
              <a:tr h="489005">
                <a:tc>
                  <a:txBody>
                    <a:bodyPr/>
                    <a:lstStyle/>
                    <a:p>
                      <a:pPr algn="ctr" fontAlgn="b"/>
                      <a:endParaRPr lang="en-GB" sz="12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2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Dentist Statistics NHS Wales and SBUHB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14309"/>
                  </a:ext>
                </a:extLst>
              </a:tr>
              <a:tr h="241022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86645"/>
                  </a:ext>
                </a:extLst>
              </a:tr>
              <a:tr h="425958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25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 2020-2021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787020"/>
                  </a:ext>
                </a:extLst>
              </a:tr>
              <a:tr h="388130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487336"/>
                  </a:ext>
                </a:extLst>
              </a:tr>
              <a:tr h="362912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21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Dentists providing NHS Services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395267"/>
                  </a:ext>
                </a:extLst>
              </a:tr>
              <a:tr h="388130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121326"/>
                  </a:ext>
                </a:extLst>
              </a:tr>
              <a:tr h="331388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SBUHB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664032"/>
                  </a:ext>
                </a:extLst>
              </a:tr>
              <a:tr h="331388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Mixed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TDS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Mixed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531075"/>
                  </a:ext>
                </a:extLst>
              </a:tr>
              <a:tr h="388130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105749"/>
                  </a:ext>
                </a:extLst>
              </a:tr>
              <a:tr h="33138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65551"/>
                  </a:ext>
                </a:extLst>
              </a:tr>
              <a:tr h="33138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647804"/>
                  </a:ext>
                </a:extLst>
              </a:tr>
              <a:tr h="33138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9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1129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1389</a:t>
                      </a: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390966"/>
                  </a:ext>
                </a:extLst>
              </a:tr>
              <a:tr h="388130">
                <a:tc>
                  <a:txBody>
                    <a:bodyPr/>
                    <a:lstStyle/>
                    <a:p>
                      <a:pPr algn="ctr" fontAlgn="b"/>
                      <a:endParaRPr lang="en-GB" sz="1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51" marR="9851" marT="98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77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1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4CD4E0-A9EC-7F39-8011-5DE1D6A2C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346416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05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0E507ED-03CA-4CD7-77A3-7521CDE58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151378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37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13632E-FA97-6276-904E-E4BF77FB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84250"/>
              </p:ext>
            </p:extLst>
          </p:nvPr>
        </p:nvGraphicFramePr>
        <p:xfrm>
          <a:off x="584463" y="838985"/>
          <a:ext cx="11001083" cy="5437269"/>
        </p:xfrm>
        <a:graphic>
          <a:graphicData uri="http://schemas.openxmlformats.org/drawingml/2006/table">
            <a:tbl>
              <a:tblPr/>
              <a:tblGrid>
                <a:gridCol w="879720">
                  <a:extLst>
                    <a:ext uri="{9D8B030D-6E8A-4147-A177-3AD203B41FA5}">
                      <a16:colId xmlns:a16="http://schemas.microsoft.com/office/drawing/2014/main" val="665858901"/>
                    </a:ext>
                  </a:extLst>
                </a:gridCol>
                <a:gridCol w="1081323">
                  <a:extLst>
                    <a:ext uri="{9D8B030D-6E8A-4147-A177-3AD203B41FA5}">
                      <a16:colId xmlns:a16="http://schemas.microsoft.com/office/drawing/2014/main" val="3286375267"/>
                    </a:ext>
                  </a:extLst>
                </a:gridCol>
                <a:gridCol w="1136306">
                  <a:extLst>
                    <a:ext uri="{9D8B030D-6E8A-4147-A177-3AD203B41FA5}">
                      <a16:colId xmlns:a16="http://schemas.microsoft.com/office/drawing/2014/main" val="3629040804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3517167015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1728859827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2346207491"/>
                    </a:ext>
                  </a:extLst>
                </a:gridCol>
                <a:gridCol w="206183">
                  <a:extLst>
                    <a:ext uri="{9D8B030D-6E8A-4147-A177-3AD203B41FA5}">
                      <a16:colId xmlns:a16="http://schemas.microsoft.com/office/drawing/2014/main" val="2678220348"/>
                    </a:ext>
                  </a:extLst>
                </a:gridCol>
                <a:gridCol w="1172960">
                  <a:extLst>
                    <a:ext uri="{9D8B030D-6E8A-4147-A177-3AD203B41FA5}">
                      <a16:colId xmlns:a16="http://schemas.microsoft.com/office/drawing/2014/main" val="3539101043"/>
                    </a:ext>
                  </a:extLst>
                </a:gridCol>
                <a:gridCol w="1246271">
                  <a:extLst>
                    <a:ext uri="{9D8B030D-6E8A-4147-A177-3AD203B41FA5}">
                      <a16:colId xmlns:a16="http://schemas.microsoft.com/office/drawing/2014/main" val="2357495079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2905632785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3265029837"/>
                    </a:ext>
                  </a:extLst>
                </a:gridCol>
                <a:gridCol w="879720">
                  <a:extLst>
                    <a:ext uri="{9D8B030D-6E8A-4147-A177-3AD203B41FA5}">
                      <a16:colId xmlns:a16="http://schemas.microsoft.com/office/drawing/2014/main" val="3308129182"/>
                    </a:ext>
                  </a:extLst>
                </a:gridCol>
              </a:tblGrid>
              <a:tr h="602268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9344"/>
                  </a:ext>
                </a:extLst>
              </a:tr>
              <a:tr h="602268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4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Yearly Comparison NHS Dentists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538922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859672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endParaRPr lang="en-GB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SBUHB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7667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endParaRPr lang="en-GB" sz="28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028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34468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886346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766782"/>
                  </a:ext>
                </a:extLst>
              </a:tr>
              <a:tr h="602268">
                <a:tc>
                  <a:txBody>
                    <a:bodyPr/>
                    <a:lstStyle/>
                    <a:p>
                      <a:pPr algn="ctr" fontAlgn="b"/>
                      <a:endParaRPr lang="en-GB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023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8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23A24FF-542C-8698-3BCB-32D0A43A1D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174994"/>
              </p:ext>
            </p:extLst>
          </p:nvPr>
        </p:nvGraphicFramePr>
        <p:xfrm>
          <a:off x="1547567" y="830933"/>
          <a:ext cx="8803063" cy="547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47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939FBE-CBFA-046A-607C-2FE1B3530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795623"/>
              </p:ext>
            </p:extLst>
          </p:nvPr>
        </p:nvGraphicFramePr>
        <p:xfrm>
          <a:off x="845269" y="432272"/>
          <a:ext cx="10501461" cy="5993455"/>
        </p:xfrm>
        <a:graphic>
          <a:graphicData uri="http://schemas.openxmlformats.org/drawingml/2006/table">
            <a:tbl>
              <a:tblPr/>
              <a:tblGrid>
                <a:gridCol w="839767">
                  <a:extLst>
                    <a:ext uri="{9D8B030D-6E8A-4147-A177-3AD203B41FA5}">
                      <a16:colId xmlns:a16="http://schemas.microsoft.com/office/drawing/2014/main" val="1295597600"/>
                    </a:ext>
                  </a:extLst>
                </a:gridCol>
                <a:gridCol w="1032214">
                  <a:extLst>
                    <a:ext uri="{9D8B030D-6E8A-4147-A177-3AD203B41FA5}">
                      <a16:colId xmlns:a16="http://schemas.microsoft.com/office/drawing/2014/main" val="1427342913"/>
                    </a:ext>
                  </a:extLst>
                </a:gridCol>
                <a:gridCol w="1084699">
                  <a:extLst>
                    <a:ext uri="{9D8B030D-6E8A-4147-A177-3AD203B41FA5}">
                      <a16:colId xmlns:a16="http://schemas.microsoft.com/office/drawing/2014/main" val="2477633302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3834643807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2720638766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4121638091"/>
                    </a:ext>
                  </a:extLst>
                </a:gridCol>
                <a:gridCol w="196820">
                  <a:extLst>
                    <a:ext uri="{9D8B030D-6E8A-4147-A177-3AD203B41FA5}">
                      <a16:colId xmlns:a16="http://schemas.microsoft.com/office/drawing/2014/main" val="1454357068"/>
                    </a:ext>
                  </a:extLst>
                </a:gridCol>
                <a:gridCol w="1119689">
                  <a:extLst>
                    <a:ext uri="{9D8B030D-6E8A-4147-A177-3AD203B41FA5}">
                      <a16:colId xmlns:a16="http://schemas.microsoft.com/office/drawing/2014/main" val="73987314"/>
                    </a:ext>
                  </a:extLst>
                </a:gridCol>
                <a:gridCol w="1189670">
                  <a:extLst>
                    <a:ext uri="{9D8B030D-6E8A-4147-A177-3AD203B41FA5}">
                      <a16:colId xmlns:a16="http://schemas.microsoft.com/office/drawing/2014/main" val="2703769664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543985930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2172597394"/>
                    </a:ext>
                  </a:extLst>
                </a:gridCol>
                <a:gridCol w="839767">
                  <a:extLst>
                    <a:ext uri="{9D8B030D-6E8A-4147-A177-3AD203B41FA5}">
                      <a16:colId xmlns:a16="http://schemas.microsoft.com/office/drawing/2014/main" val="1057477208"/>
                    </a:ext>
                  </a:extLst>
                </a:gridCol>
              </a:tblGrid>
              <a:tr h="661441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607952"/>
                  </a:ext>
                </a:extLst>
              </a:tr>
              <a:tr h="701927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GB" sz="4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Spend NHS Dental Practice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011038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203364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SBUHB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3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400658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475213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£30,412,000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£153,085,000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45954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£22,898,000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£159,865,000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58994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£23,491,000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£172,489,000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516359"/>
                  </a:ext>
                </a:extLst>
              </a:tr>
              <a:tr h="661441">
                <a:tc>
                  <a:txBody>
                    <a:bodyPr/>
                    <a:lstStyle/>
                    <a:p>
                      <a:pPr algn="ctr" fontAlgn="b"/>
                      <a:endParaRPr lang="en-GB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51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29F5BE-12A0-FC47-9CA0-DDAFFAEACA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498944"/>
              </p:ext>
            </p:extLst>
          </p:nvPr>
        </p:nvGraphicFramePr>
        <p:xfrm>
          <a:off x="807563" y="468983"/>
          <a:ext cx="10576874" cy="592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78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3816073-EB90-880B-073F-3E9616FA91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651548"/>
              </p:ext>
            </p:extLst>
          </p:nvPr>
        </p:nvGraphicFramePr>
        <p:xfrm>
          <a:off x="633334" y="328417"/>
          <a:ext cx="10925331" cy="620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37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166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Morgannwg LDC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Morgannwg LDC</dc:title>
  <dc:creator>Roger Pratley</dc:creator>
  <cp:lastModifiedBy>Roger Pratley</cp:lastModifiedBy>
  <cp:revision>20</cp:revision>
  <dcterms:created xsi:type="dcterms:W3CDTF">2022-06-30T11:39:56Z</dcterms:created>
  <dcterms:modified xsi:type="dcterms:W3CDTF">2022-07-07T09:48:47Z</dcterms:modified>
</cp:coreProperties>
</file>